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1" r:id="rId1"/>
  </p:sldMasterIdLst>
  <p:sldIdLst>
    <p:sldId id="256" r:id="rId2"/>
    <p:sldId id="257" r:id="rId3"/>
    <p:sldId id="258" r:id="rId4"/>
    <p:sldId id="259" r:id="rId5"/>
    <p:sldId id="261" r:id="rId6"/>
    <p:sldId id="262" r:id="rId7"/>
    <p:sldId id="263" r:id="rId8"/>
    <p:sldId id="264" r:id="rId9"/>
    <p:sldId id="265" r:id="rId10"/>
    <p:sldId id="266"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82"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l-GR" smtClean="0"/>
              <a:t>Στυλ κύριου τίτλου</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8571304F-26E5-4C17-8DF1-434BAAB3CE02}" type="datetimeFigureOut">
              <a:rPr lang="el-GR" smtClean="0"/>
              <a:t>21/3/2020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1E9728D-0095-4893-B25F-F99F74214D0C}" type="slidenum">
              <a:rPr lang="el-GR" smtClean="0"/>
              <a:t>‹#›</a:t>
            </a:fld>
            <a:endParaRPr lang="el-GR"/>
          </a:p>
        </p:txBody>
      </p:sp>
    </p:spTree>
    <p:extLst>
      <p:ext uri="{BB962C8B-B14F-4D97-AF65-F5344CB8AC3E}">
        <p14:creationId xmlns:p14="http://schemas.microsoft.com/office/powerpoint/2010/main" val="865524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Επεξεργασία στυλ υποδείγματος κειμένου</a:t>
            </a:r>
          </a:p>
        </p:txBody>
      </p:sp>
      <p:sp>
        <p:nvSpPr>
          <p:cNvPr id="4" name="Date Placeholder 3"/>
          <p:cNvSpPr>
            <a:spLocks noGrp="1"/>
          </p:cNvSpPr>
          <p:nvPr>
            <p:ph type="dt" sz="half" idx="10"/>
          </p:nvPr>
        </p:nvSpPr>
        <p:spPr/>
        <p:txBody>
          <a:bodyPr/>
          <a:lstStyle/>
          <a:p>
            <a:fld id="{8571304F-26E5-4C17-8DF1-434BAAB3CE02}" type="datetimeFigureOut">
              <a:rPr lang="el-GR" smtClean="0"/>
              <a:t>21/3/2020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1E9728D-0095-4893-B25F-F99F74214D0C}" type="slidenum">
              <a:rPr lang="el-GR" smtClean="0"/>
              <a:t>‹#›</a:t>
            </a:fld>
            <a:endParaRPr lang="el-GR"/>
          </a:p>
        </p:txBody>
      </p:sp>
    </p:spTree>
    <p:extLst>
      <p:ext uri="{BB962C8B-B14F-4D97-AF65-F5344CB8AC3E}">
        <p14:creationId xmlns:p14="http://schemas.microsoft.com/office/powerpoint/2010/main" val="30888174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l-GR" smtClean="0"/>
              <a:t>Στυλ κύριου τίτλου</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Επεξεργασία στυλ υποδείγματος κειμένου</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Επεξεργασία στυλ υποδείγματος κειμένου</a:t>
            </a:r>
          </a:p>
        </p:txBody>
      </p:sp>
      <p:sp>
        <p:nvSpPr>
          <p:cNvPr id="4" name="Date Placeholder 3"/>
          <p:cNvSpPr>
            <a:spLocks noGrp="1"/>
          </p:cNvSpPr>
          <p:nvPr>
            <p:ph type="dt" sz="half" idx="10"/>
          </p:nvPr>
        </p:nvSpPr>
        <p:spPr/>
        <p:txBody>
          <a:bodyPr/>
          <a:lstStyle/>
          <a:p>
            <a:fld id="{8571304F-26E5-4C17-8DF1-434BAAB3CE02}" type="datetimeFigureOut">
              <a:rPr lang="el-GR" smtClean="0"/>
              <a:t>21/3/2020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1E9728D-0095-4893-B25F-F99F74214D0C}" type="slidenum">
              <a:rPr lang="el-GR" smtClean="0"/>
              <a:t>‹#›</a:t>
            </a:fld>
            <a:endParaRPr lang="el-G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7305661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Επεξεργασία στυλ υποδείγματος κειμένου</a:t>
            </a:r>
          </a:p>
        </p:txBody>
      </p:sp>
      <p:sp>
        <p:nvSpPr>
          <p:cNvPr id="4" name="Date Placeholder 3"/>
          <p:cNvSpPr>
            <a:spLocks noGrp="1"/>
          </p:cNvSpPr>
          <p:nvPr>
            <p:ph type="dt" sz="half" idx="10"/>
          </p:nvPr>
        </p:nvSpPr>
        <p:spPr/>
        <p:txBody>
          <a:bodyPr/>
          <a:lstStyle/>
          <a:p>
            <a:fld id="{8571304F-26E5-4C17-8DF1-434BAAB3CE02}" type="datetimeFigureOut">
              <a:rPr lang="el-GR" smtClean="0"/>
              <a:t>21/3/2020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1E9728D-0095-4893-B25F-F99F74214D0C}" type="slidenum">
              <a:rPr lang="el-GR" smtClean="0"/>
              <a:t>‹#›</a:t>
            </a:fld>
            <a:endParaRPr lang="el-GR"/>
          </a:p>
        </p:txBody>
      </p:sp>
    </p:spTree>
    <p:extLst>
      <p:ext uri="{BB962C8B-B14F-4D97-AF65-F5344CB8AC3E}">
        <p14:creationId xmlns:p14="http://schemas.microsoft.com/office/powerpoint/2010/main" val="20282459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l-GR" smtClean="0"/>
              <a:t>Στυλ κύριου τίτλου</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Επεξεργασία στυλ υποδείγματος κειμένου</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Επεξεργασία στυλ υποδείγματος κειμένου</a:t>
            </a:r>
          </a:p>
        </p:txBody>
      </p:sp>
      <p:sp>
        <p:nvSpPr>
          <p:cNvPr id="4" name="Date Placeholder 3"/>
          <p:cNvSpPr>
            <a:spLocks noGrp="1"/>
          </p:cNvSpPr>
          <p:nvPr>
            <p:ph type="dt" sz="half" idx="10"/>
          </p:nvPr>
        </p:nvSpPr>
        <p:spPr/>
        <p:txBody>
          <a:bodyPr/>
          <a:lstStyle/>
          <a:p>
            <a:fld id="{8571304F-26E5-4C17-8DF1-434BAAB3CE02}" type="datetimeFigureOut">
              <a:rPr lang="el-GR" smtClean="0"/>
              <a:t>21/3/2020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1E9728D-0095-4893-B25F-F99F74214D0C}" type="slidenum">
              <a:rPr lang="el-GR" smtClean="0"/>
              <a:t>‹#›</a:t>
            </a:fld>
            <a:endParaRPr lang="el-G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2132608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l-GR" smtClean="0"/>
              <a:t>Στυλ κύριου τίτλου</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Επεξεργασία στυλ υποδείγματος κειμένου</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Επεξεργασία στυλ υποδείγματος κειμένου</a:t>
            </a:r>
          </a:p>
        </p:txBody>
      </p:sp>
      <p:sp>
        <p:nvSpPr>
          <p:cNvPr id="4" name="Date Placeholder 3"/>
          <p:cNvSpPr>
            <a:spLocks noGrp="1"/>
          </p:cNvSpPr>
          <p:nvPr>
            <p:ph type="dt" sz="half" idx="10"/>
          </p:nvPr>
        </p:nvSpPr>
        <p:spPr/>
        <p:txBody>
          <a:bodyPr/>
          <a:lstStyle/>
          <a:p>
            <a:fld id="{8571304F-26E5-4C17-8DF1-434BAAB3CE02}" type="datetimeFigureOut">
              <a:rPr lang="el-GR" smtClean="0"/>
              <a:t>21/3/2020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1E9728D-0095-4893-B25F-F99F74214D0C}" type="slidenum">
              <a:rPr lang="el-GR" smtClean="0"/>
              <a:t>‹#›</a:t>
            </a:fld>
            <a:endParaRPr lang="el-GR"/>
          </a:p>
        </p:txBody>
      </p:sp>
    </p:spTree>
    <p:extLst>
      <p:ext uri="{BB962C8B-B14F-4D97-AF65-F5344CB8AC3E}">
        <p14:creationId xmlns:p14="http://schemas.microsoft.com/office/powerpoint/2010/main" val="25743682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Vertical Text Placeholder 2"/>
          <p:cNvSpPr>
            <a:spLocks noGrp="1"/>
          </p:cNvSpPr>
          <p:nvPr>
            <p:ph type="body" orient="vert" idx="1"/>
          </p:nvPr>
        </p:nvSpPr>
        <p:spPr/>
        <p:txBody>
          <a:bodyPr vert="eaVert"/>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8571304F-26E5-4C17-8DF1-434BAAB3CE02}" type="datetimeFigureOut">
              <a:rPr lang="el-GR" smtClean="0"/>
              <a:t>21/3/2020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1E9728D-0095-4893-B25F-F99F74214D0C}" type="slidenum">
              <a:rPr lang="el-GR" smtClean="0"/>
              <a:t>‹#›</a:t>
            </a:fld>
            <a:endParaRPr lang="el-GR"/>
          </a:p>
        </p:txBody>
      </p:sp>
    </p:spTree>
    <p:extLst>
      <p:ext uri="{BB962C8B-B14F-4D97-AF65-F5344CB8AC3E}">
        <p14:creationId xmlns:p14="http://schemas.microsoft.com/office/powerpoint/2010/main" val="28700588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8571304F-26E5-4C17-8DF1-434BAAB3CE02}" type="datetimeFigureOut">
              <a:rPr lang="el-GR" smtClean="0"/>
              <a:t>21/3/2020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1E9728D-0095-4893-B25F-F99F74214D0C}" type="slidenum">
              <a:rPr lang="el-GR" smtClean="0"/>
              <a:t>‹#›</a:t>
            </a:fld>
            <a:endParaRPr lang="el-GR"/>
          </a:p>
        </p:txBody>
      </p:sp>
    </p:spTree>
    <p:extLst>
      <p:ext uri="{BB962C8B-B14F-4D97-AF65-F5344CB8AC3E}">
        <p14:creationId xmlns:p14="http://schemas.microsoft.com/office/powerpoint/2010/main" val="606878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l-GR" smtClean="0"/>
              <a:t>Στυλ κύριου τίτλου</a:t>
            </a:r>
            <a:endParaRPr lang="en-US" dirty="0"/>
          </a:p>
        </p:txBody>
      </p:sp>
      <p:sp>
        <p:nvSpPr>
          <p:cNvPr id="3" name="Content Placeholder 2"/>
          <p:cNvSpPr>
            <a:spLocks noGrp="1"/>
          </p:cNvSpPr>
          <p:nvPr>
            <p:ph idx="1"/>
          </p:nvPr>
        </p:nvSpPr>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8571304F-26E5-4C17-8DF1-434BAAB3CE02}" type="datetimeFigureOut">
              <a:rPr lang="el-GR" smtClean="0"/>
              <a:t>21/3/2020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1E9728D-0095-4893-B25F-F99F74214D0C}" type="slidenum">
              <a:rPr lang="el-GR" smtClean="0"/>
              <a:t>‹#›</a:t>
            </a:fld>
            <a:endParaRPr lang="el-GR"/>
          </a:p>
        </p:txBody>
      </p:sp>
    </p:spTree>
    <p:extLst>
      <p:ext uri="{BB962C8B-B14F-4D97-AF65-F5344CB8AC3E}">
        <p14:creationId xmlns:p14="http://schemas.microsoft.com/office/powerpoint/2010/main" val="2788677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Επεξεργασία στυλ υποδείγματος κειμένου</a:t>
            </a:r>
          </a:p>
        </p:txBody>
      </p:sp>
      <p:sp>
        <p:nvSpPr>
          <p:cNvPr id="4" name="Date Placeholder 3"/>
          <p:cNvSpPr>
            <a:spLocks noGrp="1"/>
          </p:cNvSpPr>
          <p:nvPr>
            <p:ph type="dt" sz="half" idx="10"/>
          </p:nvPr>
        </p:nvSpPr>
        <p:spPr/>
        <p:txBody>
          <a:bodyPr/>
          <a:lstStyle/>
          <a:p>
            <a:fld id="{8571304F-26E5-4C17-8DF1-434BAAB3CE02}" type="datetimeFigureOut">
              <a:rPr lang="el-GR" smtClean="0"/>
              <a:t>21/3/2020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1E9728D-0095-4893-B25F-F99F74214D0C}" type="slidenum">
              <a:rPr lang="el-GR" smtClean="0"/>
              <a:t>‹#›</a:t>
            </a:fld>
            <a:endParaRPr lang="el-GR"/>
          </a:p>
        </p:txBody>
      </p:sp>
    </p:spTree>
    <p:extLst>
      <p:ext uri="{BB962C8B-B14F-4D97-AF65-F5344CB8AC3E}">
        <p14:creationId xmlns:p14="http://schemas.microsoft.com/office/powerpoint/2010/main" val="2916566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4"/>
          <p:cNvSpPr>
            <a:spLocks noGrp="1"/>
          </p:cNvSpPr>
          <p:nvPr>
            <p:ph type="dt" sz="half" idx="10"/>
          </p:nvPr>
        </p:nvSpPr>
        <p:spPr/>
        <p:txBody>
          <a:bodyPr/>
          <a:lstStyle/>
          <a:p>
            <a:fld id="{8571304F-26E5-4C17-8DF1-434BAAB3CE02}" type="datetimeFigureOut">
              <a:rPr lang="el-GR" smtClean="0"/>
              <a:t>21/3/2020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F1E9728D-0095-4893-B25F-F99F74214D0C}" type="slidenum">
              <a:rPr lang="el-GR" smtClean="0"/>
              <a:t>‹#›</a:t>
            </a:fld>
            <a:endParaRPr lang="el-GR"/>
          </a:p>
        </p:txBody>
      </p:sp>
    </p:spTree>
    <p:extLst>
      <p:ext uri="{BB962C8B-B14F-4D97-AF65-F5344CB8AC3E}">
        <p14:creationId xmlns:p14="http://schemas.microsoft.com/office/powerpoint/2010/main" val="14512624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8571304F-26E5-4C17-8DF1-434BAAB3CE02}" type="datetimeFigureOut">
              <a:rPr lang="el-GR" smtClean="0"/>
              <a:t>21/3/2020</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F1E9728D-0095-4893-B25F-F99F74214D0C}" type="slidenum">
              <a:rPr lang="el-GR" smtClean="0"/>
              <a:t>‹#›</a:t>
            </a:fld>
            <a:endParaRPr lang="el-GR"/>
          </a:p>
        </p:txBody>
      </p:sp>
    </p:spTree>
    <p:extLst>
      <p:ext uri="{BB962C8B-B14F-4D97-AF65-F5344CB8AC3E}">
        <p14:creationId xmlns:p14="http://schemas.microsoft.com/office/powerpoint/2010/main" val="40055162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l-GR" smtClean="0"/>
              <a:t>Στυλ κύριου τίτλου</a:t>
            </a:r>
            <a:endParaRPr lang="en-US" dirty="0"/>
          </a:p>
        </p:txBody>
      </p:sp>
      <p:sp>
        <p:nvSpPr>
          <p:cNvPr id="3" name="Date Placeholder 2"/>
          <p:cNvSpPr>
            <a:spLocks noGrp="1"/>
          </p:cNvSpPr>
          <p:nvPr>
            <p:ph type="dt" sz="half" idx="10"/>
          </p:nvPr>
        </p:nvSpPr>
        <p:spPr/>
        <p:txBody>
          <a:bodyPr/>
          <a:lstStyle/>
          <a:p>
            <a:fld id="{8571304F-26E5-4C17-8DF1-434BAAB3CE02}" type="datetimeFigureOut">
              <a:rPr lang="el-GR" smtClean="0"/>
              <a:t>21/3/2020</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F1E9728D-0095-4893-B25F-F99F74214D0C}" type="slidenum">
              <a:rPr lang="el-GR" smtClean="0"/>
              <a:t>‹#›</a:t>
            </a:fld>
            <a:endParaRPr lang="el-GR"/>
          </a:p>
        </p:txBody>
      </p:sp>
    </p:spTree>
    <p:extLst>
      <p:ext uri="{BB962C8B-B14F-4D97-AF65-F5344CB8AC3E}">
        <p14:creationId xmlns:p14="http://schemas.microsoft.com/office/powerpoint/2010/main" val="142051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71304F-26E5-4C17-8DF1-434BAAB3CE02}" type="datetimeFigureOut">
              <a:rPr lang="el-GR" smtClean="0"/>
              <a:t>21/3/2020</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F1E9728D-0095-4893-B25F-F99F74214D0C}" type="slidenum">
              <a:rPr lang="el-GR" smtClean="0"/>
              <a:t>‹#›</a:t>
            </a:fld>
            <a:endParaRPr lang="el-GR"/>
          </a:p>
        </p:txBody>
      </p:sp>
    </p:spTree>
    <p:extLst>
      <p:ext uri="{BB962C8B-B14F-4D97-AF65-F5344CB8AC3E}">
        <p14:creationId xmlns:p14="http://schemas.microsoft.com/office/powerpoint/2010/main" val="18163012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l-GR" smtClean="0"/>
              <a:t>Στυλ κύριου τίτλου</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l-GR" smtClean="0"/>
              <a:t>Επεξεργασία στυλ υποδείγματος κειμένου</a:t>
            </a:r>
          </a:p>
        </p:txBody>
      </p:sp>
      <p:sp>
        <p:nvSpPr>
          <p:cNvPr id="5" name="Date Placeholder 4"/>
          <p:cNvSpPr>
            <a:spLocks noGrp="1"/>
          </p:cNvSpPr>
          <p:nvPr>
            <p:ph type="dt" sz="half" idx="10"/>
          </p:nvPr>
        </p:nvSpPr>
        <p:spPr/>
        <p:txBody>
          <a:bodyPr/>
          <a:lstStyle/>
          <a:p>
            <a:fld id="{8571304F-26E5-4C17-8DF1-434BAAB3CE02}" type="datetimeFigureOut">
              <a:rPr lang="el-GR" smtClean="0"/>
              <a:t>21/3/2020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F1E9728D-0095-4893-B25F-F99F74214D0C}" type="slidenum">
              <a:rPr lang="el-GR" smtClean="0"/>
              <a:t>‹#›</a:t>
            </a:fld>
            <a:endParaRPr lang="el-GR"/>
          </a:p>
        </p:txBody>
      </p:sp>
    </p:spTree>
    <p:extLst>
      <p:ext uri="{BB962C8B-B14F-4D97-AF65-F5344CB8AC3E}">
        <p14:creationId xmlns:p14="http://schemas.microsoft.com/office/powerpoint/2010/main" val="367407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sp>
        <p:nvSpPr>
          <p:cNvPr id="5" name="Date Placeholder 4"/>
          <p:cNvSpPr>
            <a:spLocks noGrp="1"/>
          </p:cNvSpPr>
          <p:nvPr>
            <p:ph type="dt" sz="half" idx="10"/>
          </p:nvPr>
        </p:nvSpPr>
        <p:spPr/>
        <p:txBody>
          <a:bodyPr/>
          <a:lstStyle/>
          <a:p>
            <a:fld id="{8571304F-26E5-4C17-8DF1-434BAAB3CE02}" type="datetimeFigureOut">
              <a:rPr lang="el-GR" smtClean="0"/>
              <a:t>21/3/2020</a:t>
            </a:fld>
            <a:endParaRPr lang="el-G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1E9728D-0095-4893-B25F-F99F74214D0C}" type="slidenum">
              <a:rPr lang="el-GR" smtClean="0"/>
              <a:t>‹#›</a:t>
            </a:fld>
            <a:endParaRPr lang="el-GR"/>
          </a:p>
        </p:txBody>
      </p:sp>
    </p:spTree>
    <p:extLst>
      <p:ext uri="{BB962C8B-B14F-4D97-AF65-F5344CB8AC3E}">
        <p14:creationId xmlns:p14="http://schemas.microsoft.com/office/powerpoint/2010/main" val="6747877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l-GR" smtClean="0"/>
              <a:t>Στυλ κύριου τίτλου</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571304F-26E5-4C17-8DF1-434BAAB3CE02}" type="datetimeFigureOut">
              <a:rPr lang="el-GR" smtClean="0"/>
              <a:t>21/3/2020</a:t>
            </a:fld>
            <a:endParaRPr lang="el-G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1E9728D-0095-4893-B25F-F99F74214D0C}" type="slidenum">
              <a:rPr lang="el-GR" smtClean="0"/>
              <a:t>‹#›</a:t>
            </a:fld>
            <a:endParaRPr lang="el-GR"/>
          </a:p>
        </p:txBody>
      </p:sp>
    </p:spTree>
    <p:extLst>
      <p:ext uri="{BB962C8B-B14F-4D97-AF65-F5344CB8AC3E}">
        <p14:creationId xmlns:p14="http://schemas.microsoft.com/office/powerpoint/2010/main" val="1651589567"/>
      </p:ext>
    </p:extLst>
  </p:cSld>
  <p:clrMap bg1="lt1" tx1="dk1" bg2="lt2" tx2="dk2" accent1="accent1" accent2="accent2" accent3="accent3" accent4="accent4" accent5="accent5" accent6="accent6" hlink="hlink" folHlink="folHlink"/>
  <p:sldLayoutIdLst>
    <p:sldLayoutId id="2147483862" r:id="rId1"/>
    <p:sldLayoutId id="2147483863" r:id="rId2"/>
    <p:sldLayoutId id="2147483864" r:id="rId3"/>
    <p:sldLayoutId id="2147483865" r:id="rId4"/>
    <p:sldLayoutId id="2147483866" r:id="rId5"/>
    <p:sldLayoutId id="2147483867" r:id="rId6"/>
    <p:sldLayoutId id="2147483868" r:id="rId7"/>
    <p:sldLayoutId id="2147483869" r:id="rId8"/>
    <p:sldLayoutId id="2147483870" r:id="rId9"/>
    <p:sldLayoutId id="2147483871" r:id="rId10"/>
    <p:sldLayoutId id="2147483872" r:id="rId11"/>
    <p:sldLayoutId id="2147483873" r:id="rId12"/>
    <p:sldLayoutId id="2147483874" r:id="rId13"/>
    <p:sldLayoutId id="2147483875" r:id="rId14"/>
    <p:sldLayoutId id="2147483876" r:id="rId15"/>
    <p:sldLayoutId id="214748387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yioulapoliti@hotmail.com" TargetMode="External"/><Relationship Id="rId2" Type="http://schemas.openxmlformats.org/officeDocument/2006/relationships/hyperlink" Target="http://ebooks.edu.gr/modules/ebook/show.php/DSGL-B121/627/4044,18221/extras/texts/indexb2_02/indexb2_02_aetos_drakos.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dirty="0" smtClean="0"/>
              <a:t>Σοφοκλέους Αντιγόνη</a:t>
            </a:r>
            <a:br>
              <a:rPr lang="el-GR" dirty="0" smtClean="0"/>
            </a:br>
            <a:endParaRPr lang="el-GR" dirty="0"/>
          </a:p>
        </p:txBody>
      </p:sp>
      <p:sp>
        <p:nvSpPr>
          <p:cNvPr id="3" name="Υπότιτλος 2"/>
          <p:cNvSpPr>
            <a:spLocks noGrp="1"/>
          </p:cNvSpPr>
          <p:nvPr>
            <p:ph type="subTitle" idx="1"/>
          </p:nvPr>
        </p:nvSpPr>
        <p:spPr/>
        <p:txBody>
          <a:bodyPr>
            <a:normAutofit/>
          </a:bodyPr>
          <a:lstStyle/>
          <a:p>
            <a:r>
              <a:rPr lang="el-GR" sz="2800" dirty="0" smtClean="0"/>
              <a:t>Πάροδος, στίχοι 100-161</a:t>
            </a:r>
          </a:p>
        </p:txBody>
      </p:sp>
    </p:spTree>
    <p:extLst>
      <p:ext uri="{BB962C8B-B14F-4D97-AF65-F5344CB8AC3E}">
        <p14:creationId xmlns:p14="http://schemas.microsoft.com/office/powerpoint/2010/main" val="406300649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77334" y="609600"/>
            <a:ext cx="8596668" cy="783771"/>
          </a:xfrm>
        </p:spPr>
        <p:txBody>
          <a:bodyPr/>
          <a:lstStyle/>
          <a:p>
            <a:pPr algn="ctr"/>
            <a:r>
              <a:rPr lang="el-GR" dirty="0" smtClean="0"/>
              <a:t>Εργασία</a:t>
            </a:r>
            <a:endParaRPr lang="el-GR" dirty="0"/>
          </a:p>
        </p:txBody>
      </p:sp>
      <p:sp>
        <p:nvSpPr>
          <p:cNvPr id="4" name="Οριζόντιος πάπυρος 3"/>
          <p:cNvSpPr/>
          <p:nvPr/>
        </p:nvSpPr>
        <p:spPr>
          <a:xfrm>
            <a:off x="1343608" y="4632959"/>
            <a:ext cx="2827176" cy="806788"/>
          </a:xfrm>
          <a:prstGeom prst="horizontalScroll">
            <a:avLst/>
          </a:prstGeom>
          <a:solidFill>
            <a:schemeClr val="accent1">
              <a:lumMod val="60000"/>
              <a:lumOff val="40000"/>
            </a:schemeClr>
          </a:solidFill>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 name="Θέση περιεχομένου 2"/>
          <p:cNvSpPr>
            <a:spLocks noGrp="1"/>
          </p:cNvSpPr>
          <p:nvPr>
            <p:ph idx="1"/>
          </p:nvPr>
        </p:nvSpPr>
        <p:spPr>
          <a:xfrm>
            <a:off x="677334" y="1567543"/>
            <a:ext cx="8596668" cy="4473819"/>
          </a:xfrm>
        </p:spPr>
        <p:txBody>
          <a:bodyPr/>
          <a:lstStyle/>
          <a:p>
            <a:r>
              <a:rPr lang="el-GR" dirty="0"/>
              <a:t>Να συγκρίνετε την εικόνα του αετού και του δράκου (στίχοι 110 – 126) με την αντίστοιχη που χρησιμοποιεί ο Όμηρος στην Ιλιάδα (</a:t>
            </a:r>
            <a:r>
              <a:rPr lang="el-GR" dirty="0" smtClean="0"/>
              <a:t>Μ </a:t>
            </a:r>
            <a:r>
              <a:rPr lang="el-GR" dirty="0"/>
              <a:t>200 – 210</a:t>
            </a:r>
            <a:r>
              <a:rPr lang="el-GR" dirty="0" smtClean="0"/>
              <a:t>). </a:t>
            </a:r>
          </a:p>
          <a:p>
            <a:pPr marL="0" indent="0">
              <a:buNone/>
            </a:pPr>
            <a:r>
              <a:rPr lang="el-GR" dirty="0" smtClean="0"/>
              <a:t>	Για να προβάλλετε τους στίχους της </a:t>
            </a:r>
            <a:r>
              <a:rPr lang="el-GR" dirty="0" err="1" smtClean="0"/>
              <a:t>Ιλιάδας</a:t>
            </a:r>
            <a:r>
              <a:rPr lang="el-GR" dirty="0" smtClean="0"/>
              <a:t>, πατήστε πάνω στο σύνδεσμο    	που σας δίνω παρακάτω: </a:t>
            </a:r>
          </a:p>
          <a:p>
            <a:pPr marL="0" indent="0">
              <a:buNone/>
            </a:pPr>
            <a:r>
              <a:rPr lang="el-GR" dirty="0"/>
              <a:t>	</a:t>
            </a:r>
            <a:r>
              <a:rPr lang="el-GR" dirty="0" smtClean="0">
                <a:hlinkClick r:id="rId2"/>
              </a:rPr>
              <a:t>Ιλιάδα Μ 200-210</a:t>
            </a:r>
            <a:endParaRPr lang="el-GR" dirty="0" smtClean="0"/>
          </a:p>
          <a:p>
            <a:pPr marL="0" indent="0">
              <a:buNone/>
            </a:pPr>
            <a:endParaRPr lang="el-GR" dirty="0"/>
          </a:p>
          <a:p>
            <a:pPr marL="0" indent="0">
              <a:buNone/>
            </a:pPr>
            <a:r>
              <a:rPr lang="el-GR" dirty="0" smtClean="0"/>
              <a:t>	Περιμένω τις απαντήσεις σας στο</a:t>
            </a:r>
            <a:r>
              <a:rPr lang="de-DE" dirty="0" smtClean="0"/>
              <a:t> </a:t>
            </a:r>
            <a:r>
              <a:rPr lang="de-DE" dirty="0" err="1" smtClean="0">
                <a:hlinkClick r:id="rId3"/>
              </a:rPr>
              <a:t>yioulapoliti</a:t>
            </a:r>
            <a:r>
              <a:rPr lang="en-US" dirty="0" smtClean="0">
                <a:hlinkClick r:id="rId3"/>
              </a:rPr>
              <a:t>@</a:t>
            </a:r>
            <a:r>
              <a:rPr lang="de-DE" dirty="0">
                <a:hlinkClick r:id="rId3"/>
              </a:rPr>
              <a:t>h</a:t>
            </a:r>
            <a:r>
              <a:rPr lang="en-US" dirty="0" smtClean="0">
                <a:hlinkClick r:id="rId3"/>
              </a:rPr>
              <a:t>otmail.com</a:t>
            </a:r>
            <a:r>
              <a:rPr lang="en-US" dirty="0" smtClean="0"/>
              <a:t> </a:t>
            </a:r>
            <a:r>
              <a:rPr lang="el-GR" dirty="0" smtClean="0"/>
              <a:t>ή με φωτογραφία </a:t>
            </a:r>
            <a:r>
              <a:rPr lang="de-DE" dirty="0" smtClean="0"/>
              <a:t>	</a:t>
            </a:r>
            <a:r>
              <a:rPr lang="el-GR" dirty="0" smtClean="0"/>
              <a:t>στην ομαδική μας στο </a:t>
            </a:r>
            <a:r>
              <a:rPr lang="de-DE" dirty="0" smtClean="0"/>
              <a:t>WhatsApp.</a:t>
            </a:r>
          </a:p>
          <a:p>
            <a:pPr marL="0" indent="0">
              <a:buNone/>
            </a:pPr>
            <a:r>
              <a:rPr lang="de-DE" dirty="0"/>
              <a:t>	</a:t>
            </a:r>
            <a:endParaRPr lang="el-GR" dirty="0" smtClean="0"/>
          </a:p>
          <a:p>
            <a:pPr marL="0" indent="0">
              <a:buNone/>
            </a:pPr>
            <a:r>
              <a:rPr lang="el-GR" dirty="0" smtClean="0"/>
              <a:t>		</a:t>
            </a:r>
            <a:r>
              <a:rPr lang="el-GR" sz="2400" dirty="0" smtClean="0"/>
              <a:t>Καλή συνέχεια!</a:t>
            </a:r>
          </a:p>
          <a:p>
            <a:pPr marL="0" indent="0">
              <a:buNone/>
            </a:pPr>
            <a:endParaRPr lang="el-GR" dirty="0"/>
          </a:p>
        </p:txBody>
      </p:sp>
    </p:spTree>
    <p:extLst>
      <p:ext uri="{BB962C8B-B14F-4D97-AF65-F5344CB8AC3E}">
        <p14:creationId xmlns:p14="http://schemas.microsoft.com/office/powerpoint/2010/main" val="2847146865"/>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77334" y="609600"/>
            <a:ext cx="8596668" cy="714103"/>
          </a:xfrm>
        </p:spPr>
        <p:txBody>
          <a:bodyPr/>
          <a:lstStyle/>
          <a:p>
            <a:r>
              <a:rPr lang="el-GR" dirty="0" smtClean="0"/>
              <a:t>Εισαγωγικά σχόλια</a:t>
            </a:r>
            <a:endParaRPr lang="el-GR" dirty="0"/>
          </a:p>
        </p:txBody>
      </p:sp>
      <p:sp>
        <p:nvSpPr>
          <p:cNvPr id="3" name="Θέση περιεχομένου 2"/>
          <p:cNvSpPr>
            <a:spLocks noGrp="1"/>
          </p:cNvSpPr>
          <p:nvPr>
            <p:ph idx="1"/>
          </p:nvPr>
        </p:nvSpPr>
        <p:spPr>
          <a:xfrm>
            <a:off x="677334" y="1489167"/>
            <a:ext cx="8596668" cy="4552196"/>
          </a:xfrm>
        </p:spPr>
        <p:txBody>
          <a:bodyPr>
            <a:normAutofit/>
          </a:bodyPr>
          <a:lstStyle/>
          <a:p>
            <a:r>
              <a:rPr lang="el-GR" dirty="0"/>
              <a:t>Ο χορός μπαίνει από τη δεξιά πάροδο στην ορχήστρα. </a:t>
            </a:r>
            <a:endParaRPr lang="el-GR" dirty="0" smtClean="0"/>
          </a:p>
          <a:p>
            <a:r>
              <a:rPr lang="el-GR" dirty="0" smtClean="0"/>
              <a:t>Αποτελείται </a:t>
            </a:r>
            <a:r>
              <a:rPr lang="el-GR" dirty="0"/>
              <a:t>από δεκαπέντε γέροντες Θηβαίους. </a:t>
            </a:r>
            <a:endParaRPr lang="el-GR" dirty="0" smtClean="0"/>
          </a:p>
          <a:p>
            <a:r>
              <a:rPr lang="el-GR" dirty="0" smtClean="0"/>
              <a:t>Η </a:t>
            </a:r>
            <a:r>
              <a:rPr lang="el-GR" dirty="0"/>
              <a:t>εμφάνισή τους είναι μεγαλοπρεπής. </a:t>
            </a:r>
            <a:endParaRPr lang="el-GR" dirty="0" smtClean="0"/>
          </a:p>
          <a:p>
            <a:r>
              <a:rPr lang="el-GR" dirty="0" smtClean="0"/>
              <a:t>Συνοδεύονται </a:t>
            </a:r>
            <a:r>
              <a:rPr lang="el-GR" dirty="0"/>
              <a:t>από </a:t>
            </a:r>
            <a:r>
              <a:rPr lang="el-GR" dirty="0" smtClean="0"/>
              <a:t>αυλητή και </a:t>
            </a:r>
            <a:r>
              <a:rPr lang="el-GR" dirty="0"/>
              <a:t>καταλαμβάνουν τη θέση τους στην ορχήστρα, χωρισμένοι σε δύο ημιχόρια. </a:t>
            </a:r>
            <a:endParaRPr lang="el-GR" dirty="0" smtClean="0"/>
          </a:p>
          <a:p>
            <a:r>
              <a:rPr lang="el-GR" dirty="0" smtClean="0"/>
              <a:t>Εκφράζουν </a:t>
            </a:r>
            <a:r>
              <a:rPr lang="el-GR" dirty="0"/>
              <a:t>τη χαρά τους για τη σωτηρία της πόλης και περιμένουν την απόφαση του βασιλιά. </a:t>
            </a:r>
            <a:endParaRPr lang="el-GR" dirty="0" smtClean="0"/>
          </a:p>
          <a:p>
            <a:r>
              <a:rPr lang="el-GR" dirty="0" smtClean="0"/>
              <a:t>Ολόκληρη </a:t>
            </a:r>
            <a:r>
              <a:rPr lang="el-GR" dirty="0"/>
              <a:t>η πάροδος διαρθρώνεται σε δύο ζεύγη </a:t>
            </a:r>
            <a:r>
              <a:rPr lang="el-GR" dirty="0" smtClean="0"/>
              <a:t>στροφών.</a:t>
            </a:r>
          </a:p>
          <a:p>
            <a:r>
              <a:rPr lang="el-GR" dirty="0"/>
              <a:t>Τ</a:t>
            </a:r>
            <a:r>
              <a:rPr lang="el-GR" dirty="0" smtClean="0"/>
              <a:t>ο </a:t>
            </a:r>
            <a:r>
              <a:rPr lang="el-GR" dirty="0"/>
              <a:t>καθένα </a:t>
            </a:r>
            <a:r>
              <a:rPr lang="el-GR" dirty="0" smtClean="0"/>
              <a:t>ζεύγος στροφών αποτελείται </a:t>
            </a:r>
            <a:r>
              <a:rPr lang="el-GR" dirty="0"/>
              <a:t>από μία στροφή και μία αντιστροφή, με ποικιλία μέτρων, ανάλογη μουσική και κατάλληλες μιμικές κινήσεις του χορού. </a:t>
            </a:r>
            <a:endParaRPr lang="el-GR" dirty="0" smtClean="0"/>
          </a:p>
          <a:p>
            <a:r>
              <a:rPr lang="el-GR" dirty="0" smtClean="0"/>
              <a:t>Οι </a:t>
            </a:r>
            <a:r>
              <a:rPr lang="el-GR" dirty="0"/>
              <a:t>θεατές με την πάροδο εκτονώνονται από την ένταση του προλόγου.</a:t>
            </a:r>
          </a:p>
        </p:txBody>
      </p:sp>
    </p:spTree>
    <p:extLst>
      <p:ext uri="{BB962C8B-B14F-4D97-AF65-F5344CB8AC3E}">
        <p14:creationId xmlns:p14="http://schemas.microsoft.com/office/powerpoint/2010/main" val="119857378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77334" y="609601"/>
            <a:ext cx="8596668" cy="670560"/>
          </a:xfrm>
        </p:spPr>
        <p:txBody>
          <a:bodyPr/>
          <a:lstStyle/>
          <a:p>
            <a:r>
              <a:rPr lang="el-GR" dirty="0" smtClean="0"/>
              <a:t>1</a:t>
            </a:r>
            <a:r>
              <a:rPr lang="el-GR" baseline="30000" dirty="0" smtClean="0"/>
              <a:t>η</a:t>
            </a:r>
            <a:r>
              <a:rPr lang="el-GR" dirty="0" smtClean="0"/>
              <a:t> στροφή</a:t>
            </a:r>
            <a:endParaRPr lang="el-GR" dirty="0"/>
          </a:p>
        </p:txBody>
      </p:sp>
      <p:sp>
        <p:nvSpPr>
          <p:cNvPr id="3" name="Θέση περιεχομένου 2"/>
          <p:cNvSpPr>
            <a:spLocks noGrp="1"/>
          </p:cNvSpPr>
          <p:nvPr>
            <p:ph idx="1"/>
          </p:nvPr>
        </p:nvSpPr>
        <p:spPr>
          <a:xfrm>
            <a:off x="470263" y="1280160"/>
            <a:ext cx="8803739" cy="5155473"/>
          </a:xfrm>
        </p:spPr>
        <p:txBody>
          <a:bodyPr>
            <a:noAutofit/>
          </a:bodyPr>
          <a:lstStyle/>
          <a:p>
            <a:r>
              <a:rPr lang="el-GR" sz="1400" dirty="0"/>
              <a:t>Ο χορός χαιρετίζει τον ήλιο. Τ</a:t>
            </a:r>
            <a:r>
              <a:rPr lang="el-GR" sz="1400" dirty="0" smtClean="0"/>
              <a:t>ο </a:t>
            </a:r>
            <a:r>
              <a:rPr lang="el-GR" sz="1400" dirty="0"/>
              <a:t>δράμα αρχίζει τη στιγμή που ο ήλιος ανατέλλει στον Υμηττό. </a:t>
            </a:r>
            <a:r>
              <a:rPr lang="el-GR" sz="1400" u="sng" dirty="0"/>
              <a:t>Έτσι ταυτίζονται ο χρόνος του δράματος και της </a:t>
            </a:r>
            <a:r>
              <a:rPr lang="el-GR" sz="1400" u="sng" dirty="0" smtClean="0"/>
              <a:t>παράστασης</a:t>
            </a:r>
            <a:r>
              <a:rPr lang="el-GR" sz="1400" dirty="0" smtClean="0"/>
              <a:t>.</a:t>
            </a:r>
          </a:p>
          <a:p>
            <a:r>
              <a:rPr lang="el-GR" sz="1400" dirty="0" smtClean="0"/>
              <a:t>Η </a:t>
            </a:r>
            <a:r>
              <a:rPr lang="el-GR" sz="1400" dirty="0"/>
              <a:t>προσφώνηση της ηλιαχτίδας από τον χορό εμπεριέχει έντονη συναισθηματική </a:t>
            </a:r>
            <a:r>
              <a:rPr lang="el-GR" sz="1400" dirty="0" smtClean="0"/>
              <a:t>φόρτιση: για </a:t>
            </a:r>
            <a:r>
              <a:rPr lang="el-GR" sz="1400" dirty="0"/>
              <a:t>τους Θηβαίους </a:t>
            </a:r>
            <a:r>
              <a:rPr lang="el-GR" sz="1400" u="sng" dirty="0"/>
              <a:t>η μέρα που μόλις ξεκινά είναι μέρα μεγάλης χαράς</a:t>
            </a:r>
            <a:r>
              <a:rPr lang="el-GR" sz="1400" dirty="0"/>
              <a:t>, αφού έχουν μόλις γλιτώσει από την επίθεση του στρατού των Αργείων. </a:t>
            </a:r>
            <a:endParaRPr lang="el-GR" sz="1400" dirty="0" smtClean="0"/>
          </a:p>
          <a:p>
            <a:r>
              <a:rPr lang="el-GR" sz="1400" dirty="0"/>
              <a:t>Η</a:t>
            </a:r>
            <a:r>
              <a:rPr lang="el-GR" sz="1400" dirty="0" smtClean="0"/>
              <a:t> </a:t>
            </a:r>
            <a:r>
              <a:rPr lang="el-GR" sz="1400" dirty="0"/>
              <a:t>πρώτη </a:t>
            </a:r>
            <a:r>
              <a:rPr lang="el-GR" sz="1400" dirty="0" smtClean="0"/>
              <a:t>ηλιαχτίδα γίνεται για τον Χορό το </a:t>
            </a:r>
            <a:r>
              <a:rPr lang="el-GR" sz="1400" dirty="0"/>
              <a:t>πιο όμορφο φως που φάνηκε ποτέ, </a:t>
            </a:r>
            <a:r>
              <a:rPr lang="el-GR" sz="1400" dirty="0" smtClean="0"/>
              <a:t>αφού είναι </a:t>
            </a:r>
            <a:r>
              <a:rPr lang="el-GR" sz="1400" dirty="0"/>
              <a:t>το φως που βρίσκει τη Θήβα ελεύθερη και απαλλαγμένη από έναν ολέθριο κίνδυνο. </a:t>
            </a:r>
            <a:endParaRPr lang="el-GR" sz="1400" dirty="0" smtClean="0"/>
          </a:p>
          <a:p>
            <a:r>
              <a:rPr lang="el-GR" sz="1400" u="sng" dirty="0" smtClean="0"/>
              <a:t>Έξοχη παρομοίωση</a:t>
            </a:r>
            <a:r>
              <a:rPr lang="el-GR" sz="1400" dirty="0" smtClean="0"/>
              <a:t>: η ηλιαχτίδα παραλληλίζεται </a:t>
            </a:r>
            <a:r>
              <a:rPr lang="el-GR" sz="1400" dirty="0"/>
              <a:t>μ’ ένα ματόκλαδο -μια βλεφαρίδα- από τα μάτια της ημέρας. Όπως εμφανίζονται οι πρώτες ηλιαχτίδες του ήλιου, είναι σαν να ανοίγει η μέρα τα μάτια της, ανασηκώνοντας τα ματόκλαδά της. </a:t>
            </a:r>
            <a:endParaRPr lang="el-GR" sz="1400" dirty="0" smtClean="0"/>
          </a:p>
          <a:p>
            <a:r>
              <a:rPr lang="el-GR" sz="1400" dirty="0"/>
              <a:t>Η</a:t>
            </a:r>
            <a:r>
              <a:rPr lang="el-GR" sz="1400" dirty="0" smtClean="0"/>
              <a:t> </a:t>
            </a:r>
            <a:r>
              <a:rPr lang="el-GR" sz="1400" dirty="0"/>
              <a:t>μέρα που </a:t>
            </a:r>
            <a:r>
              <a:rPr lang="el-GR" sz="1400" dirty="0" smtClean="0"/>
              <a:t>ξεκινά είναι </a:t>
            </a:r>
            <a:r>
              <a:rPr lang="el-GR" sz="1400" dirty="0"/>
              <a:t>χρυσή, γεμάτη φως και χαρά, αφού επιτρέπει στους κατοίκους να αντικρίσουν χωρίς φόβο και αγωνία την ομορφιά της ελεύθερης πλέον πόλης </a:t>
            </a:r>
            <a:r>
              <a:rPr lang="el-GR" sz="1400" dirty="0" smtClean="0"/>
              <a:t>τους.</a:t>
            </a:r>
          </a:p>
          <a:p>
            <a:r>
              <a:rPr lang="el-GR" sz="1400" dirty="0" smtClean="0"/>
              <a:t>Οι </a:t>
            </a:r>
            <a:r>
              <a:rPr lang="el-GR" sz="1400" dirty="0"/>
              <a:t>Αργείοι θέλησαν να υποτάξουν τη Θήβα, αλλά τώρα, κρατώντας πιο σφιχτό το χαλινάρι των αλόγων, απομακρύνονται όσο πιο γρήγορα μπορούν. </a:t>
            </a:r>
          </a:p>
          <a:p>
            <a:r>
              <a:rPr lang="el-GR" sz="1400" dirty="0"/>
              <a:t>Οι εχθροί της Θήβας παίρνουν το δρόμο της φυγής καθώς ανατέλλει ο ήλιος. Έτσι, δημιουργείται η αίσθηση πως οι πρώτες ηλιαχτίδες του είναι εκείνες που εκδιώκουν από την πόλη τον αντίπαλο στρατό. </a:t>
            </a:r>
          </a:p>
          <a:p>
            <a:r>
              <a:rPr lang="el-GR" sz="1400" dirty="0"/>
              <a:t>Ο Ήλιος αναδεικνύεται σε προστάτη και σωτήρα της Θήβας και για το λόγο αυτό ο χορός τον επαινεί και τον ευχαριστεί</a:t>
            </a:r>
            <a:r>
              <a:rPr lang="el-GR" sz="1400" dirty="0" smtClean="0"/>
              <a:t>.</a:t>
            </a:r>
            <a:endParaRPr lang="el-GR" sz="1400" dirty="0"/>
          </a:p>
        </p:txBody>
      </p:sp>
    </p:spTree>
    <p:extLst>
      <p:ext uri="{BB962C8B-B14F-4D97-AF65-F5344CB8AC3E}">
        <p14:creationId xmlns:p14="http://schemas.microsoft.com/office/powerpoint/2010/main" val="211508204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677334" y="653143"/>
            <a:ext cx="8596668" cy="5869577"/>
          </a:xfrm>
        </p:spPr>
        <p:txBody>
          <a:bodyPr>
            <a:noAutofit/>
          </a:bodyPr>
          <a:lstStyle/>
          <a:p>
            <a:r>
              <a:rPr lang="el-GR" sz="1500" dirty="0"/>
              <a:t>Ο Χορός εκφράζει με τα λόγια του τις διαθέσεις της κοινής γνώμης.</a:t>
            </a:r>
          </a:p>
          <a:p>
            <a:r>
              <a:rPr lang="el-GR" sz="1500" dirty="0"/>
              <a:t>Αντίθεση ανάμεσα στα συναισθήματα των προσώπων του Προλόγου και της χαράς που εκφράζει ο χορός στην Πάροδο: </a:t>
            </a:r>
          </a:p>
          <a:p>
            <a:pPr lvl="1">
              <a:buFont typeface="Wingdings" panose="05000000000000000000" pitchFamily="2" charset="2"/>
              <a:buChar char="ü"/>
            </a:pPr>
            <a:r>
              <a:rPr lang="el-GR" sz="1500" dirty="0"/>
              <a:t>Στον Πρόλογο η Αντιγόνη έρχεται αντιμέτωπη τόσο με την πόνο της απώλειας των αδελφών της, όσο και με τη σκληρή απόφαση του </a:t>
            </a:r>
            <a:r>
              <a:rPr lang="el-GR" sz="1500" dirty="0" err="1"/>
              <a:t>Κρέοντα</a:t>
            </a:r>
            <a:r>
              <a:rPr lang="el-GR" sz="1500" dirty="0"/>
              <a:t> να αφεθεί άταφο το σώμα του Πολυνείκη, ώστε να τιμωρηθεί ως προδότης της πατρίδας.</a:t>
            </a:r>
          </a:p>
          <a:p>
            <a:pPr lvl="1">
              <a:buFont typeface="Wingdings" panose="05000000000000000000" pitchFamily="2" charset="2"/>
              <a:buChar char="ü"/>
            </a:pPr>
            <a:r>
              <a:rPr lang="el-GR" sz="1500" dirty="0"/>
              <a:t>Στην Πάροδο, ο χορός εκφράζει τη βαθιά χαρά του για το γεγονός ότι η Θήβα απαλλάχτηκε από έναν σημαντικό εξωτερικό εχθρό, έστω κι αν αυτό σήμανε τη διπλή απώλεια του Ετεοκλή και του Πολυνείκη. </a:t>
            </a:r>
            <a:r>
              <a:rPr lang="el-GR" sz="1500" dirty="0"/>
              <a:t>Ο χορός υπενθυμίζει πως ο Πολυνείκης ήταν εκείνος που οδήγησε τον εχθρικό στρατό εναντίον της Θήβας.</a:t>
            </a:r>
          </a:p>
          <a:p>
            <a:r>
              <a:rPr lang="el-GR" sz="1500" dirty="0"/>
              <a:t>Αποδίδει την πράξη του στα φιλόνικα λόγια άλλων.</a:t>
            </a:r>
          </a:p>
          <a:p>
            <a:pPr marL="0" indent="0">
              <a:buNone/>
            </a:pPr>
            <a:r>
              <a:rPr lang="el-GR" sz="1500" dirty="0"/>
              <a:t>	[λογοπαίγνιο με τη λέξη </a:t>
            </a:r>
            <a:r>
              <a:rPr lang="el-GR" sz="1500" dirty="0" err="1"/>
              <a:t>νείκος</a:t>
            </a:r>
            <a:r>
              <a:rPr lang="el-GR" sz="1500" dirty="0"/>
              <a:t> και το όνομα Πολυνείκης (Πολυνείκης = εριστικός)]. </a:t>
            </a:r>
          </a:p>
          <a:p>
            <a:r>
              <a:rPr lang="el-GR" sz="1500" dirty="0"/>
              <a:t>Παρομοίωση των Αργείων πολιορκητών με αετό που πετά απειλητικά πάνω από την πόλη. </a:t>
            </a:r>
          </a:p>
          <a:p>
            <a:pPr lvl="1">
              <a:buFont typeface="Wingdings" panose="05000000000000000000" pitchFamily="2" charset="2"/>
              <a:buChar char="ü"/>
            </a:pPr>
            <a:r>
              <a:rPr lang="el-GR" sz="1500" dirty="0"/>
              <a:t>Η ένταση της επίθεσης και ο φόβος που αισθάνθηκαν οι πολίτες της Θήβας δίνονται εδώ με ποιητικό τρόπο μέσα από την εικόνα του «ολόλευκου» αετού. </a:t>
            </a:r>
          </a:p>
          <a:p>
            <a:pPr marL="457200" lvl="1" indent="0">
              <a:buNone/>
            </a:pPr>
            <a:r>
              <a:rPr lang="el-GR" sz="1500" dirty="0"/>
              <a:t>	[το λευκό χρώμα του αετού προκύπτει από το λευκό χρώμα στα άρματα, τα </a:t>
            </a:r>
            <a:r>
              <a:rPr lang="el-GR" sz="1500" dirty="0" smtClean="0"/>
              <a:t>κράνη </a:t>
            </a:r>
            <a:r>
              <a:rPr lang="el-GR" sz="1500" dirty="0"/>
              <a:t>και </a:t>
            </a:r>
            <a:r>
              <a:rPr lang="el-GR" sz="1500" dirty="0" smtClean="0"/>
              <a:t>          	τα </a:t>
            </a:r>
            <a:r>
              <a:rPr lang="el-GR" sz="1500" dirty="0"/>
              <a:t>λοφία που κοσμούσαν τα κράνη των Αργείων]. </a:t>
            </a:r>
          </a:p>
          <a:p>
            <a:pPr lvl="1">
              <a:buFont typeface="Wingdings" panose="05000000000000000000" pitchFamily="2" charset="2"/>
              <a:buChar char="ü"/>
            </a:pPr>
            <a:r>
              <a:rPr lang="el-GR" sz="1500" dirty="0"/>
              <a:t>Η θέα του λευκοντυμένου στρατού που επιτίθεται με αποφασιστική ορμή ενάντια στην πόλη φαντάζει στα μάτια του χορού με έναν άγριο αετό που με τις στριγκιές κραυγές του προκαλεί στους Θηβαίους συναισθήματα πανικού. </a:t>
            </a:r>
          </a:p>
        </p:txBody>
      </p:sp>
    </p:spTree>
    <p:extLst>
      <p:ext uri="{BB962C8B-B14F-4D97-AF65-F5344CB8AC3E}">
        <p14:creationId xmlns:p14="http://schemas.microsoft.com/office/powerpoint/2010/main" val="321151047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a:xfrm>
            <a:off x="677334" y="609600"/>
            <a:ext cx="8596668" cy="722811"/>
          </a:xfrm>
        </p:spPr>
        <p:txBody>
          <a:bodyPr/>
          <a:lstStyle/>
          <a:p>
            <a:r>
              <a:rPr lang="el-GR" dirty="0" smtClean="0"/>
              <a:t>1</a:t>
            </a:r>
            <a:r>
              <a:rPr lang="el-GR" baseline="30000" dirty="0" smtClean="0"/>
              <a:t>η</a:t>
            </a:r>
            <a:r>
              <a:rPr lang="el-GR" dirty="0" smtClean="0"/>
              <a:t> αντιστροφή</a:t>
            </a:r>
            <a:endParaRPr lang="el-GR" dirty="0"/>
          </a:p>
        </p:txBody>
      </p:sp>
      <p:sp>
        <p:nvSpPr>
          <p:cNvPr id="3" name="Θέση περιεχομένου 2"/>
          <p:cNvSpPr>
            <a:spLocks noGrp="1"/>
          </p:cNvSpPr>
          <p:nvPr>
            <p:ph idx="1"/>
          </p:nvPr>
        </p:nvSpPr>
        <p:spPr>
          <a:xfrm>
            <a:off x="677334" y="1445623"/>
            <a:ext cx="8596668" cy="4595739"/>
          </a:xfrm>
        </p:spPr>
        <p:txBody>
          <a:bodyPr>
            <a:normAutofit fontScale="92500" lnSpcReduction="10000"/>
          </a:bodyPr>
          <a:lstStyle/>
          <a:p>
            <a:r>
              <a:rPr lang="el-GR" dirty="0"/>
              <a:t>Τα νύχια του τρομερού αετού </a:t>
            </a:r>
            <a:r>
              <a:rPr lang="el-GR" dirty="0" smtClean="0"/>
              <a:t>ζυγιάστηκαν </a:t>
            </a:r>
            <a:r>
              <a:rPr lang="el-GR" dirty="0"/>
              <a:t>πάνω από τις στέγες της Θήβας διψώντας για αίμα και φόνο. </a:t>
            </a:r>
            <a:r>
              <a:rPr lang="el-GR" dirty="0" smtClean="0"/>
              <a:t>Ο εχθρικός αετός επιτίθεται με ιδιαίτερη αγριότητα, ανοίγοντας το </a:t>
            </a:r>
            <a:r>
              <a:rPr lang="el-GR" dirty="0"/>
              <a:t>στόμα </a:t>
            </a:r>
            <a:r>
              <a:rPr lang="el-GR" dirty="0"/>
              <a:t>του «</a:t>
            </a:r>
            <a:r>
              <a:rPr lang="el-GR" dirty="0" err="1"/>
              <a:t>επτάπυλο</a:t>
            </a:r>
            <a:r>
              <a:rPr lang="el-GR" dirty="0" smtClean="0"/>
              <a:t>».</a:t>
            </a:r>
          </a:p>
          <a:p>
            <a:pPr marL="0" indent="0">
              <a:buNone/>
            </a:pPr>
            <a:r>
              <a:rPr lang="el-GR" dirty="0" smtClean="0"/>
              <a:t>	[</a:t>
            </a:r>
            <a:r>
              <a:rPr lang="el-GR" dirty="0" err="1" smtClean="0"/>
              <a:t>επτάπυλο</a:t>
            </a:r>
            <a:r>
              <a:rPr lang="el-GR" dirty="0" smtClean="0"/>
              <a:t>: εικόνα </a:t>
            </a:r>
            <a:r>
              <a:rPr lang="el-GR" dirty="0"/>
              <a:t>που αποδίδει την παράταξη επτά στρατηγών του εχθρού </a:t>
            </a:r>
            <a:endParaRPr lang="el-GR" dirty="0" smtClean="0"/>
          </a:p>
          <a:p>
            <a:pPr marL="0" indent="0">
              <a:buNone/>
            </a:pPr>
            <a:r>
              <a:rPr lang="el-GR" dirty="0"/>
              <a:t>	</a:t>
            </a:r>
            <a:r>
              <a:rPr lang="el-GR" dirty="0" smtClean="0"/>
              <a:t>απέναντι στις επτά </a:t>
            </a:r>
            <a:r>
              <a:rPr lang="el-GR" dirty="0"/>
              <a:t>πύλες της </a:t>
            </a:r>
            <a:r>
              <a:rPr lang="el-GR" dirty="0" smtClean="0"/>
              <a:t>πόλης</a:t>
            </a:r>
            <a:r>
              <a:rPr lang="el-GR" dirty="0"/>
              <a:t>]</a:t>
            </a:r>
            <a:r>
              <a:rPr lang="el-GR" dirty="0" smtClean="0"/>
              <a:t> </a:t>
            </a:r>
          </a:p>
          <a:p>
            <a:r>
              <a:rPr lang="el-GR" dirty="0" smtClean="0"/>
              <a:t>Ο τρομερός αετός χάθηκε προτού χορτάσει το ράμφος του με το αίμα των Θηβαίων, προτού πυρπολήσει με δαδί τους πύργους της πόλης που μοιάζουν με στέφανα, όπως είναι τοποθετημένοι κυκλικά στα τείχη της. </a:t>
            </a:r>
          </a:p>
          <a:p>
            <a:r>
              <a:rPr lang="el-GR" dirty="0" smtClean="0"/>
              <a:t>Ο δράκοντας </a:t>
            </a:r>
            <a:r>
              <a:rPr lang="el-GR" dirty="0"/>
              <a:t>(</a:t>
            </a:r>
            <a:r>
              <a:rPr lang="el-GR" dirty="0" smtClean="0"/>
              <a:t>οι Θηβαίοι) με μεγάλη δυσκολία κατάφεραν να νικήσουν τον εχθρικό στρατό και να παρεμποδίσουν τα ολέθρια σχέδιά του.  </a:t>
            </a:r>
          </a:p>
          <a:p>
            <a:r>
              <a:rPr lang="el-GR" dirty="0" smtClean="0"/>
              <a:t>Οι </a:t>
            </a:r>
            <a:r>
              <a:rPr lang="el-GR" dirty="0"/>
              <a:t>Θηβαίοι </a:t>
            </a:r>
            <a:r>
              <a:rPr lang="el-GR" dirty="0" smtClean="0"/>
              <a:t>παρομοιάζονται με δράκοντες. Κατά </a:t>
            </a:r>
            <a:r>
              <a:rPr lang="el-GR" dirty="0"/>
              <a:t>τον μύθο, οι Θηβαίοι ήταν </a:t>
            </a:r>
            <a:r>
              <a:rPr lang="el-GR" dirty="0" err="1"/>
              <a:t>δρακοντογενείς</a:t>
            </a:r>
            <a:r>
              <a:rPr lang="el-GR" dirty="0"/>
              <a:t>. Ο Κάδμος, ο ιδρυτής της Θήβας, έσπειρε τα δόντια του δράκου που σκότωσε και φύτρωσαν οι Θηβαίοι. </a:t>
            </a:r>
            <a:endParaRPr lang="el-GR" dirty="0" smtClean="0"/>
          </a:p>
          <a:p>
            <a:r>
              <a:rPr lang="el-GR" u="sng" dirty="0" smtClean="0"/>
              <a:t>Π</a:t>
            </a:r>
            <a:r>
              <a:rPr lang="el-GR" u="sng" dirty="0" smtClean="0"/>
              <a:t>αρομοίωση </a:t>
            </a:r>
            <a:r>
              <a:rPr lang="el-GR" u="sng" dirty="0"/>
              <a:t>Αργείων με αετό και </a:t>
            </a:r>
            <a:r>
              <a:rPr lang="el-GR" u="sng" dirty="0" smtClean="0"/>
              <a:t>Θηβαίων </a:t>
            </a:r>
            <a:r>
              <a:rPr lang="el-GR" u="sng" dirty="0"/>
              <a:t>με </a:t>
            </a:r>
            <a:r>
              <a:rPr lang="el-GR" u="sng" dirty="0" smtClean="0"/>
              <a:t>δράκο</a:t>
            </a:r>
            <a:r>
              <a:rPr lang="el-GR" dirty="0" smtClean="0"/>
              <a:t>: προσδίδει </a:t>
            </a:r>
            <a:r>
              <a:rPr lang="el-GR" dirty="0"/>
              <a:t>παραστατικότητα </a:t>
            </a:r>
            <a:r>
              <a:rPr lang="el-GR" dirty="0" smtClean="0"/>
              <a:t>στην μάχη </a:t>
            </a:r>
            <a:r>
              <a:rPr lang="el-GR" dirty="0"/>
              <a:t>και μεταφέρει με </a:t>
            </a:r>
            <a:r>
              <a:rPr lang="el-GR" dirty="0" smtClean="0"/>
              <a:t>ζωντάνια</a:t>
            </a:r>
            <a:r>
              <a:rPr lang="el-GR" dirty="0" smtClean="0"/>
              <a:t> </a:t>
            </a:r>
            <a:r>
              <a:rPr lang="el-GR" dirty="0"/>
              <a:t>τα συναισθήματα φόβου των πολιτών, αλλά και τη γενναιότητα με την οποία </a:t>
            </a:r>
            <a:r>
              <a:rPr lang="el-GR" dirty="0" smtClean="0"/>
              <a:t>αντιμετώπισαν την </a:t>
            </a:r>
            <a:r>
              <a:rPr lang="el-GR" dirty="0"/>
              <a:t>εχθρική επίθεση. </a:t>
            </a:r>
          </a:p>
          <a:p>
            <a:endParaRPr lang="el-GR" dirty="0"/>
          </a:p>
          <a:p>
            <a:endParaRPr lang="el-GR" dirty="0"/>
          </a:p>
          <a:p>
            <a:endParaRPr lang="el-GR" dirty="0"/>
          </a:p>
          <a:p>
            <a:endParaRPr lang="el-GR" dirty="0"/>
          </a:p>
          <a:p>
            <a:pPr marL="0" indent="0">
              <a:buNone/>
            </a:pPr>
            <a:endParaRPr lang="el-GR" dirty="0"/>
          </a:p>
        </p:txBody>
      </p:sp>
    </p:spTree>
    <p:extLst>
      <p:ext uri="{BB962C8B-B14F-4D97-AF65-F5344CB8AC3E}">
        <p14:creationId xmlns:p14="http://schemas.microsoft.com/office/powerpoint/2010/main" val="3920068191"/>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677334" y="740229"/>
            <a:ext cx="8596668" cy="5301133"/>
          </a:xfrm>
        </p:spPr>
        <p:txBody>
          <a:bodyPr>
            <a:normAutofit fontScale="92500" lnSpcReduction="10000"/>
          </a:bodyPr>
          <a:lstStyle/>
          <a:p>
            <a:r>
              <a:rPr lang="el-GR" dirty="0"/>
              <a:t>Αιτία της ήττας των Αργείων ήταν η θεϊκή οργή. </a:t>
            </a:r>
            <a:r>
              <a:rPr lang="el-GR" u="sng" dirty="0"/>
              <a:t>Ο Δίας συντρίβει τους </a:t>
            </a:r>
            <a:r>
              <a:rPr lang="el-GR" u="sng" dirty="0" smtClean="0"/>
              <a:t>αλαζόνες</a:t>
            </a:r>
            <a:r>
              <a:rPr lang="el-GR" dirty="0" smtClean="0"/>
              <a:t>.</a:t>
            </a:r>
          </a:p>
          <a:p>
            <a:r>
              <a:rPr lang="el-GR" dirty="0" smtClean="0"/>
              <a:t>Ο </a:t>
            </a:r>
            <a:r>
              <a:rPr lang="el-GR" dirty="0"/>
              <a:t>χορός </a:t>
            </a:r>
            <a:r>
              <a:rPr lang="el-GR" u="sng" dirty="0"/>
              <a:t>εκφράζοντας σεβασμό απέναντι στους </a:t>
            </a:r>
            <a:r>
              <a:rPr lang="el-GR" u="sng" dirty="0" smtClean="0"/>
              <a:t>θεούς</a:t>
            </a:r>
            <a:r>
              <a:rPr lang="el-GR" dirty="0" smtClean="0"/>
              <a:t>, αποδίδοντας </a:t>
            </a:r>
            <a:r>
              <a:rPr lang="el-GR" dirty="0"/>
              <a:t>τη νίκη των Θηβαίων </a:t>
            </a:r>
            <a:r>
              <a:rPr lang="el-GR" dirty="0" smtClean="0"/>
              <a:t>στην </a:t>
            </a:r>
            <a:r>
              <a:rPr lang="el-GR" dirty="0"/>
              <a:t>αποφασιστική παρέμβαση του Δία. Σύμφωνα με τον χορό ο Δίας έριξε αστροπελέκι στον στρατό των Αργείων, τη στιγμή που ετοιμάζονταν να ανέβουν στα προπύργια του τείχους και να μπουν μέσα στην πόλη, τερματίζοντας έτσι την επίθεσή τους και τα αλαζονικά λόγια τους. </a:t>
            </a:r>
            <a:endParaRPr lang="el-GR" dirty="0" smtClean="0"/>
          </a:p>
          <a:p>
            <a:r>
              <a:rPr lang="el-GR" dirty="0" smtClean="0"/>
              <a:t>Εδώ </a:t>
            </a:r>
            <a:r>
              <a:rPr lang="el-GR" dirty="0"/>
              <a:t>υπάρχει έμμεση αναφορά στη δράση και στο τέλος ενός από τους στρατηγούς των Αργείων, του </a:t>
            </a:r>
            <a:r>
              <a:rPr lang="el-GR" dirty="0" err="1"/>
              <a:t>Καπανέα</a:t>
            </a:r>
            <a:r>
              <a:rPr lang="el-GR" dirty="0"/>
              <a:t>, ο </a:t>
            </a:r>
            <a:r>
              <a:rPr lang="el-GR" dirty="0" smtClean="0"/>
              <a:t>οποίος </a:t>
            </a:r>
            <a:r>
              <a:rPr lang="el-GR" dirty="0"/>
              <a:t>είχε πάρει μια τεράστια σκάλα κι ετοιμαζόταν ν’ ανέβει στα τείχη της Θήβας, φωνάζοντας πως ούτε ο Δίας με τους φοβερούς κεραυνούς του δεν θα τον σταματήσει από το να ισοπεδώσει ακόμη και τους πιο ψηλούς πύργους της Θήβας. Ο </a:t>
            </a:r>
            <a:r>
              <a:rPr lang="el-GR" dirty="0" err="1"/>
              <a:t>Καπανέας</a:t>
            </a:r>
            <a:r>
              <a:rPr lang="el-GR" dirty="0"/>
              <a:t>, μάλιστα, είχε αρχίσει ν’ ανεβαίνει τη σκάλα, χωρίς να ανακόπτουν την πορεία του οι πέτρες που του πετούσαν από ψηλά οι Θηβαίοι, και μόλις έφτασε στην κορυφή της, τότε είναι που ο Δίας έριξε τον κεραυνό του, κάνοντας τον </a:t>
            </a:r>
            <a:r>
              <a:rPr lang="el-GR" dirty="0" err="1"/>
              <a:t>Καπανέα</a:t>
            </a:r>
            <a:r>
              <a:rPr lang="el-GR" dirty="0"/>
              <a:t> να πέσει από τη σκάλα στο έδαφος με τρομερή ορμή. Το σώμα του κομματιάστηκε, </a:t>
            </a:r>
            <a:r>
              <a:rPr lang="el-GR" u="sng" dirty="0"/>
              <a:t>λαμβάνοντας δίκαιη τιμωρία για τα υβριστικά του λόγια</a:t>
            </a:r>
            <a:r>
              <a:rPr lang="el-GR" dirty="0"/>
              <a:t>. </a:t>
            </a:r>
            <a:endParaRPr lang="el-GR" dirty="0" smtClean="0"/>
          </a:p>
          <a:p>
            <a:r>
              <a:rPr lang="el-GR" dirty="0" smtClean="0"/>
              <a:t>Η </a:t>
            </a:r>
            <a:r>
              <a:rPr lang="el-GR" dirty="0"/>
              <a:t>παρέμβαση αυτή του Δία οδήγησε τον υπόλοιπο στρατό των Αργείων να εγκαταλείψει τη μάχη, εφόσον ήταν φανερό πια πως δεν είχαν καμία ελπίδα να νικήσουν.      </a:t>
            </a:r>
            <a:endParaRPr lang="el-GR" dirty="0" smtClean="0"/>
          </a:p>
        </p:txBody>
      </p:sp>
    </p:spTree>
    <p:extLst>
      <p:ext uri="{BB962C8B-B14F-4D97-AF65-F5344CB8AC3E}">
        <p14:creationId xmlns:p14="http://schemas.microsoft.com/office/powerpoint/2010/main" val="1013398916"/>
      </p:ext>
    </p:extLst>
  </p:cSld>
  <p:clrMapOvr>
    <a:masterClrMapping/>
  </p:clrMapOvr>
  <mc:AlternateContent xmlns:mc="http://schemas.openxmlformats.org/markup-compatibility/2006">
    <mc:Choice xmlns:p14="http://schemas.microsoft.com/office/powerpoint/2010/main" Requires="p14">
      <p:transition spd="slow" p14:dur="1250">
        <p14:flip dir="r"/>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77334" y="609600"/>
            <a:ext cx="8596668" cy="792480"/>
          </a:xfrm>
        </p:spPr>
        <p:txBody>
          <a:bodyPr/>
          <a:lstStyle/>
          <a:p>
            <a:r>
              <a:rPr lang="el-GR" dirty="0" smtClean="0"/>
              <a:t>2</a:t>
            </a:r>
            <a:r>
              <a:rPr lang="el-GR" baseline="30000" dirty="0" smtClean="0"/>
              <a:t>η</a:t>
            </a:r>
            <a:r>
              <a:rPr lang="el-GR" dirty="0" smtClean="0"/>
              <a:t> στροφή</a:t>
            </a:r>
            <a:endParaRPr lang="el-GR" dirty="0"/>
          </a:p>
        </p:txBody>
      </p:sp>
      <p:sp>
        <p:nvSpPr>
          <p:cNvPr id="3" name="Θέση περιεχομένου 2"/>
          <p:cNvSpPr>
            <a:spLocks noGrp="1"/>
          </p:cNvSpPr>
          <p:nvPr>
            <p:ph idx="1"/>
          </p:nvPr>
        </p:nvSpPr>
        <p:spPr>
          <a:xfrm>
            <a:off x="677334" y="1341121"/>
            <a:ext cx="8596668" cy="4700242"/>
          </a:xfrm>
        </p:spPr>
        <p:txBody>
          <a:bodyPr>
            <a:normAutofit/>
          </a:bodyPr>
          <a:lstStyle/>
          <a:p>
            <a:endParaRPr lang="el-GR" dirty="0"/>
          </a:p>
          <a:p>
            <a:r>
              <a:rPr lang="el-GR" dirty="0"/>
              <a:t>Ο αλαζονικός στρατηγός των Αργείων πέφτει από την κορυφή των τειχών της Θήβας κι ο κόσμος σείεται και αντιλαλεί από τη σφοδρότητα της σύγκρουσης του σώματός του με το έδαφος. </a:t>
            </a:r>
            <a:endParaRPr lang="el-GR" dirty="0" smtClean="0"/>
          </a:p>
          <a:p>
            <a:r>
              <a:rPr lang="el-GR" dirty="0" smtClean="0"/>
              <a:t>Ένας </a:t>
            </a:r>
            <a:r>
              <a:rPr lang="el-GR" dirty="0"/>
              <a:t>σωτήριος για τη Θήβα θάνατος, καθώς ο </a:t>
            </a:r>
            <a:r>
              <a:rPr lang="el-GR" dirty="0" err="1"/>
              <a:t>Καπανέας</a:t>
            </a:r>
            <a:r>
              <a:rPr lang="el-GR" dirty="0"/>
              <a:t> εκτός από υβριστής, υπήρξε κι ένας ιδιαίτερα επίφοβος πολεμιστής. </a:t>
            </a:r>
            <a:endParaRPr lang="el-GR" dirty="0" smtClean="0"/>
          </a:p>
          <a:p>
            <a:r>
              <a:rPr lang="el-GR" dirty="0" smtClean="0"/>
              <a:t>Ο χορός, για </a:t>
            </a:r>
            <a:r>
              <a:rPr lang="el-GR" dirty="0"/>
              <a:t>να φανερώσει τη δριμύτητα των επιθέσεών του, τον παρουσιάζει να χτυπά τους Θηβαίους στρατιώτες με την επιδεξιότητα που έχει ο θεός του πολέμου, </a:t>
            </a:r>
            <a:r>
              <a:rPr lang="el-GR" dirty="0" smtClean="0"/>
              <a:t>ο </a:t>
            </a:r>
            <a:r>
              <a:rPr lang="el-GR" dirty="0"/>
              <a:t>Άρης. </a:t>
            </a:r>
            <a:endParaRPr lang="el-GR" dirty="0" smtClean="0"/>
          </a:p>
          <a:p>
            <a:r>
              <a:rPr lang="el-GR" dirty="0" smtClean="0"/>
              <a:t>Ήταν </a:t>
            </a:r>
            <a:r>
              <a:rPr lang="el-GR" dirty="0"/>
              <a:t>τέτοια η ένταση της ορμής </a:t>
            </a:r>
            <a:r>
              <a:rPr lang="el-GR" dirty="0" smtClean="0"/>
              <a:t>του </a:t>
            </a:r>
            <a:r>
              <a:rPr lang="el-GR" dirty="0" err="1" smtClean="0"/>
              <a:t>Καπανέα</a:t>
            </a:r>
            <a:r>
              <a:rPr lang="el-GR" dirty="0" smtClean="0"/>
              <a:t>, που έμοιαζε </a:t>
            </a:r>
            <a:r>
              <a:rPr lang="el-GR" dirty="0"/>
              <a:t>σαν να σπέρνει παντού φλόγες μιας άγριας φωτιάς.  </a:t>
            </a:r>
            <a:endParaRPr lang="el-GR" dirty="0" smtClean="0"/>
          </a:p>
          <a:p>
            <a:r>
              <a:rPr lang="el-GR" dirty="0" smtClean="0"/>
              <a:t>Ένας </a:t>
            </a:r>
            <a:r>
              <a:rPr lang="el-GR" dirty="0"/>
              <a:t>τόσο επίφοβος και ικανός στρατηγός θα μπορούσε να οδηγήσει τους Αργείους στη νίκη, γι’ αυτό και ο χορός επικεντρώνεται περισσότερο στη δική του ιστορία. </a:t>
            </a:r>
          </a:p>
        </p:txBody>
      </p:sp>
    </p:spTree>
    <p:extLst>
      <p:ext uri="{BB962C8B-B14F-4D97-AF65-F5344CB8AC3E}">
        <p14:creationId xmlns:p14="http://schemas.microsoft.com/office/powerpoint/2010/main" val="1052110280"/>
      </p:ext>
    </p:extLst>
  </p:cSld>
  <p:clrMapOvr>
    <a:masterClrMapping/>
  </p:clrMapOvr>
  <p:transition spd="slow">
    <p:wheel spokes="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677334" y="905691"/>
            <a:ext cx="8596668" cy="5242560"/>
          </a:xfrm>
        </p:spPr>
        <p:txBody>
          <a:bodyPr>
            <a:normAutofit/>
          </a:bodyPr>
          <a:lstStyle/>
          <a:p>
            <a:r>
              <a:rPr lang="el-GR" dirty="0" smtClean="0"/>
              <a:t>Επτά </a:t>
            </a:r>
            <a:r>
              <a:rPr lang="el-GR" dirty="0"/>
              <a:t>στρατηγοί από την κάθε παράταξη βρέθηκαν αντιμέτωποι στις επτά πύλες της πόλης κι ήταν όλοι ισάξιοι μεταξύ τους, </a:t>
            </a:r>
            <a:r>
              <a:rPr lang="el-GR" dirty="0" smtClean="0"/>
              <a:t>αφήνοντας </a:t>
            </a:r>
            <a:r>
              <a:rPr lang="el-GR" dirty="0"/>
              <a:t>τον Δία να κρίνει την έκβαση της </a:t>
            </a:r>
            <a:r>
              <a:rPr lang="el-GR" dirty="0" smtClean="0"/>
              <a:t>μάχης και να χαρίσει τη </a:t>
            </a:r>
            <a:r>
              <a:rPr lang="el-GR" dirty="0"/>
              <a:t>νίκη στους </a:t>
            </a:r>
            <a:r>
              <a:rPr lang="el-GR" dirty="0" smtClean="0"/>
              <a:t>Θηβαίους. </a:t>
            </a:r>
          </a:p>
          <a:p>
            <a:r>
              <a:rPr lang="el-GR" dirty="0" smtClean="0"/>
              <a:t>Ο Ετεοκλής </a:t>
            </a:r>
            <a:r>
              <a:rPr lang="el-GR" dirty="0"/>
              <a:t>και </a:t>
            </a:r>
            <a:r>
              <a:rPr lang="el-GR" dirty="0"/>
              <a:t>ο</a:t>
            </a:r>
            <a:r>
              <a:rPr lang="el-GR" dirty="0" smtClean="0"/>
              <a:t> Πολυνείκης, </a:t>
            </a:r>
            <a:r>
              <a:rPr lang="el-GR" dirty="0"/>
              <a:t>αφού σήκωσαν ισοδύναμα κοντάρια ο ένας εναντίον του άλλου, βρήκαν αμοιβαίο θάνατο, τερματίζοντας </a:t>
            </a:r>
            <a:r>
              <a:rPr lang="el-GR" dirty="0" smtClean="0"/>
              <a:t>με </a:t>
            </a:r>
            <a:r>
              <a:rPr lang="el-GR" dirty="0" smtClean="0"/>
              <a:t>αυτό </a:t>
            </a:r>
            <a:r>
              <a:rPr lang="el-GR" dirty="0"/>
              <a:t>τον μοιραίο τρόπο τη μεταξύ τους διαμάχη. </a:t>
            </a:r>
            <a:endParaRPr lang="el-GR" dirty="0" smtClean="0"/>
          </a:p>
          <a:p>
            <a:r>
              <a:rPr lang="el-GR" u="sng" dirty="0" smtClean="0"/>
              <a:t>Με </a:t>
            </a:r>
            <a:r>
              <a:rPr lang="el-GR" u="sng" dirty="0"/>
              <a:t>την αναφορά του χορού στον αμοιβαίο θάνατο των δύο αδελφών ο ποιητής επανέρχεται στην υπόθεση του </a:t>
            </a:r>
            <a:r>
              <a:rPr lang="el-GR" u="sng" dirty="0" smtClean="0"/>
              <a:t>δράματος</a:t>
            </a:r>
            <a:r>
              <a:rPr lang="el-GR" dirty="0" smtClean="0"/>
              <a:t>.</a:t>
            </a:r>
          </a:p>
          <a:p>
            <a:r>
              <a:rPr lang="el-GR" dirty="0" smtClean="0"/>
              <a:t>Ο χορός δεν </a:t>
            </a:r>
            <a:r>
              <a:rPr lang="el-GR" dirty="0"/>
              <a:t>προχωρά σε κάποιο σχόλιο που να φανερώνει ότι παίρνει το μέρος του ενός ή του </a:t>
            </a:r>
            <a:r>
              <a:rPr lang="el-GR" dirty="0" smtClean="0"/>
              <a:t>άλλου αδελφού. </a:t>
            </a:r>
            <a:r>
              <a:rPr lang="el-GR" dirty="0"/>
              <a:t>Τα δύο αδέρφια χαρακτηρίζονται «δόλια» (δύσμοιρα), </a:t>
            </a:r>
            <a:r>
              <a:rPr lang="el-GR" u="sng" dirty="0"/>
              <a:t>προκειμένου να τονιστεί η συγκίνηση του χορού για την απώλεια και των δύο μελών της βασιλικής οικογένειας</a:t>
            </a:r>
            <a:r>
              <a:rPr lang="el-GR" dirty="0"/>
              <a:t>. </a:t>
            </a:r>
            <a:endParaRPr lang="el-GR" dirty="0" smtClean="0"/>
          </a:p>
          <a:p>
            <a:r>
              <a:rPr lang="el-GR" dirty="0" smtClean="0"/>
              <a:t>Ωστόσο</a:t>
            </a:r>
            <a:r>
              <a:rPr lang="el-GR" dirty="0"/>
              <a:t>, </a:t>
            </a:r>
            <a:r>
              <a:rPr lang="el-GR" dirty="0" smtClean="0"/>
              <a:t>η </a:t>
            </a:r>
            <a:r>
              <a:rPr lang="el-GR" dirty="0"/>
              <a:t>νίκη έναντι των Αργείων έχει πολύ μεγαλύτερη βαρύτητα, καθώς επιτρέπει στους πολίτες να αισθανθούν και πάλι ασφαλείς. </a:t>
            </a:r>
          </a:p>
        </p:txBody>
      </p:sp>
    </p:spTree>
    <p:extLst>
      <p:ext uri="{BB962C8B-B14F-4D97-AF65-F5344CB8AC3E}">
        <p14:creationId xmlns:p14="http://schemas.microsoft.com/office/powerpoint/2010/main" val="223482638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prestige"/>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77334" y="609600"/>
            <a:ext cx="8596668" cy="844731"/>
          </a:xfrm>
        </p:spPr>
        <p:txBody>
          <a:bodyPr/>
          <a:lstStyle/>
          <a:p>
            <a:r>
              <a:rPr lang="el-GR" dirty="0" smtClean="0"/>
              <a:t>2</a:t>
            </a:r>
            <a:r>
              <a:rPr lang="el-GR" baseline="30000" dirty="0" smtClean="0"/>
              <a:t>η</a:t>
            </a:r>
            <a:r>
              <a:rPr lang="el-GR" dirty="0" smtClean="0"/>
              <a:t> αντιστροφή</a:t>
            </a:r>
            <a:endParaRPr lang="el-GR" dirty="0"/>
          </a:p>
        </p:txBody>
      </p:sp>
      <p:sp>
        <p:nvSpPr>
          <p:cNvPr id="3" name="Θέση περιεχομένου 2"/>
          <p:cNvSpPr>
            <a:spLocks noGrp="1"/>
          </p:cNvSpPr>
          <p:nvPr>
            <p:ph idx="1"/>
          </p:nvPr>
        </p:nvSpPr>
        <p:spPr>
          <a:xfrm>
            <a:off x="677334" y="1541417"/>
            <a:ext cx="8596668" cy="4499945"/>
          </a:xfrm>
        </p:spPr>
        <p:txBody>
          <a:bodyPr>
            <a:normAutofit/>
          </a:bodyPr>
          <a:lstStyle/>
          <a:p>
            <a:r>
              <a:rPr lang="el-GR" dirty="0" smtClean="0"/>
              <a:t>Ο </a:t>
            </a:r>
            <a:r>
              <a:rPr lang="el-GR" dirty="0"/>
              <a:t>χορός, αν και αισθάνεται </a:t>
            </a:r>
            <a:r>
              <a:rPr lang="el-GR" dirty="0" smtClean="0"/>
              <a:t>τον </a:t>
            </a:r>
            <a:r>
              <a:rPr lang="el-GR" dirty="0"/>
              <a:t>οδυνηρό του θανάτου των δύο αδελφών, δεν </a:t>
            </a:r>
            <a:r>
              <a:rPr lang="el-GR" dirty="0" smtClean="0"/>
              <a:t>μπορεί </a:t>
            </a:r>
            <a:r>
              <a:rPr lang="el-GR" dirty="0"/>
              <a:t>να επιτρέψει </a:t>
            </a:r>
            <a:r>
              <a:rPr lang="el-GR" dirty="0" smtClean="0"/>
              <a:t>σε </a:t>
            </a:r>
            <a:r>
              <a:rPr lang="el-GR" dirty="0"/>
              <a:t>αυτή την απώλεια να επισκιάσει τη χαρά των πολιτών για τη σωτηρία της </a:t>
            </a:r>
            <a:r>
              <a:rPr lang="el-GR" dirty="0" smtClean="0"/>
              <a:t>Θήβας. </a:t>
            </a:r>
            <a:r>
              <a:rPr lang="el-GR" dirty="0"/>
              <a:t>Έτσι </a:t>
            </a:r>
            <a:r>
              <a:rPr lang="el-GR" u="sng" dirty="0"/>
              <a:t>προσπερνά γρήγορα το δυσάρεστο </a:t>
            </a:r>
            <a:r>
              <a:rPr lang="el-GR" u="sng" dirty="0" smtClean="0"/>
              <a:t>διπλό φονικό </a:t>
            </a:r>
            <a:r>
              <a:rPr lang="el-GR" u="sng" dirty="0"/>
              <a:t>και ζητά από τους πολίτες να ξεχάσουν </a:t>
            </a:r>
            <a:r>
              <a:rPr lang="el-GR" u="sng" dirty="0" smtClean="0"/>
              <a:t>τον πόλεμο</a:t>
            </a:r>
            <a:r>
              <a:rPr lang="el-GR" u="sng" dirty="0"/>
              <a:t>, αφού η Νίκη ήρθε σε αυτούς, και να επιδοθούν σε χορούς</a:t>
            </a:r>
            <a:r>
              <a:rPr lang="el-GR" dirty="0"/>
              <a:t>. </a:t>
            </a:r>
            <a:endParaRPr lang="el-GR" dirty="0" smtClean="0"/>
          </a:p>
          <a:p>
            <a:r>
              <a:rPr lang="el-GR" dirty="0" smtClean="0"/>
              <a:t>Τον </a:t>
            </a:r>
            <a:r>
              <a:rPr lang="el-GR" dirty="0"/>
              <a:t>χορό θα τον </a:t>
            </a:r>
            <a:r>
              <a:rPr lang="el-GR" dirty="0" smtClean="0"/>
              <a:t>σέρνει ο </a:t>
            </a:r>
            <a:r>
              <a:rPr lang="el-GR" dirty="0"/>
              <a:t>ίδιος ο Διόνυσος, που </a:t>
            </a:r>
            <a:r>
              <a:rPr lang="el-GR" dirty="0" smtClean="0"/>
              <a:t>ήταν </a:t>
            </a:r>
            <a:r>
              <a:rPr lang="el-GR" dirty="0"/>
              <a:t>ο θεός του </a:t>
            </a:r>
            <a:r>
              <a:rPr lang="el-GR" dirty="0" smtClean="0"/>
              <a:t>κρασιού και των </a:t>
            </a:r>
            <a:r>
              <a:rPr lang="el-GR" dirty="0"/>
              <a:t>γλεντιών που συνοδεύονται από οινοποσία και </a:t>
            </a:r>
            <a:r>
              <a:rPr lang="el-GR" dirty="0" smtClean="0"/>
              <a:t>χαρούμενη </a:t>
            </a:r>
            <a:r>
              <a:rPr lang="el-GR" dirty="0" smtClean="0"/>
              <a:t>διάθεση</a:t>
            </a:r>
            <a:r>
              <a:rPr lang="el-GR" dirty="0"/>
              <a:t>. Ο Διόνυσος είναι εκείνος που μπορεί να παρασύρει όλη τη Θήβα σε μια πραγματική γιορτή, αφού </a:t>
            </a:r>
            <a:r>
              <a:rPr lang="el-GR" u="sng" dirty="0"/>
              <a:t>έχει τη δύναμη να κάνει τους πολίτες να ξεχάσουν τα πρόσφατα δεινά τους και να αφεθούν στο κλίμα του ενθουσιασμού</a:t>
            </a:r>
            <a:r>
              <a:rPr lang="el-GR" dirty="0" smtClean="0"/>
              <a:t>. </a:t>
            </a:r>
          </a:p>
          <a:p>
            <a:r>
              <a:rPr lang="el-GR" dirty="0" smtClean="0"/>
              <a:t>Η πάροδος διακόπτεται από την αναγγελία </a:t>
            </a:r>
            <a:r>
              <a:rPr lang="el-GR" dirty="0"/>
              <a:t>της εισόδου του </a:t>
            </a:r>
            <a:r>
              <a:rPr lang="el-GR" dirty="0" err="1" smtClean="0"/>
              <a:t>Κρέοντα</a:t>
            </a:r>
            <a:r>
              <a:rPr lang="el-GR" dirty="0" smtClean="0"/>
              <a:t>. </a:t>
            </a:r>
            <a:r>
              <a:rPr lang="el-GR" dirty="0" smtClean="0"/>
              <a:t>Αυτός </a:t>
            </a:r>
            <a:r>
              <a:rPr lang="el-GR" dirty="0"/>
              <a:t>έχει καλέσει τον χορό, που αναμένει τις προσταγές του.</a:t>
            </a:r>
          </a:p>
        </p:txBody>
      </p:sp>
    </p:spTree>
    <p:extLst>
      <p:ext uri="{BB962C8B-B14F-4D97-AF65-F5344CB8AC3E}">
        <p14:creationId xmlns:p14="http://schemas.microsoft.com/office/powerpoint/2010/main" val="216995198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Όψη">
  <a:themeElements>
    <a:clrScheme name="Κίτρινο">
      <a:dk1>
        <a:sysClr val="windowText" lastClr="000000"/>
      </a:dk1>
      <a:lt1>
        <a:sysClr val="window" lastClr="FFFFFF"/>
      </a:lt1>
      <a:dk2>
        <a:srgbClr val="39302A"/>
      </a:dk2>
      <a:lt2>
        <a:srgbClr val="E5DEDB"/>
      </a:lt2>
      <a:accent1>
        <a:srgbClr val="FFCA08"/>
      </a:accent1>
      <a:accent2>
        <a:srgbClr val="F8931D"/>
      </a:accent2>
      <a:accent3>
        <a:srgbClr val="CE8D3E"/>
      </a:accent3>
      <a:accent4>
        <a:srgbClr val="EC7016"/>
      </a:accent4>
      <a:accent5>
        <a:srgbClr val="E64823"/>
      </a:accent5>
      <a:accent6>
        <a:srgbClr val="9C6A6A"/>
      </a:accent6>
      <a:hlink>
        <a:srgbClr val="2998E3"/>
      </a:hlink>
      <a:folHlink>
        <a:srgbClr val="7F723D"/>
      </a:folHlink>
    </a:clrScheme>
    <a:fontScheme name="Όψη">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Όψη">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902</TotalTime>
  <Words>1567</Words>
  <Application>Microsoft Office PowerPoint</Application>
  <PresentationFormat>Ευρεία οθόνη</PresentationFormat>
  <Paragraphs>69</Paragraphs>
  <Slides>10</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10</vt:i4>
      </vt:variant>
    </vt:vector>
  </HeadingPairs>
  <TitlesOfParts>
    <vt:vector size="15" baseType="lpstr">
      <vt:lpstr>Arial</vt:lpstr>
      <vt:lpstr>Trebuchet MS</vt:lpstr>
      <vt:lpstr>Wingdings</vt:lpstr>
      <vt:lpstr>Wingdings 3</vt:lpstr>
      <vt:lpstr>Όψη</vt:lpstr>
      <vt:lpstr>Σοφοκλέους Αντιγόνη </vt:lpstr>
      <vt:lpstr>Εισαγωγικά σχόλια</vt:lpstr>
      <vt:lpstr>1η στροφή</vt:lpstr>
      <vt:lpstr>Παρουσίαση του PowerPoint</vt:lpstr>
      <vt:lpstr>1η αντιστροφή</vt:lpstr>
      <vt:lpstr>Παρουσίαση του PowerPoint</vt:lpstr>
      <vt:lpstr>2η στροφή</vt:lpstr>
      <vt:lpstr>Παρουσίαση του PowerPoint</vt:lpstr>
      <vt:lpstr>2η αντιστροφή</vt:lpstr>
      <vt:lpstr>Εργασία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Σοφοκλέους Αντιγόνη</dc:title>
  <dc:creator>Yioula Politi</dc:creator>
  <cp:lastModifiedBy>Yioula Politi</cp:lastModifiedBy>
  <cp:revision>20</cp:revision>
  <dcterms:created xsi:type="dcterms:W3CDTF">2020-03-21T12:45:32Z</dcterms:created>
  <dcterms:modified xsi:type="dcterms:W3CDTF">2020-03-22T06:03:02Z</dcterms:modified>
</cp:coreProperties>
</file>