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18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86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60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1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849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18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354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24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192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63CF-625D-4E43-8176-F9B149CA0192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79BD-09A6-4E4F-8A8A-8D7D88DF8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7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84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4400" b="1" dirty="0" smtClean="0"/>
              <a:t>Ομήρου Οδύσσεια</a:t>
            </a:r>
            <a:br>
              <a:rPr lang="el-GR" sz="4400" b="1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Ραψωδία λ, στίχοι 376-433 και 522-604</a:t>
            </a:r>
            <a:endParaRPr lang="el-GR" sz="4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838574"/>
            <a:ext cx="9144000" cy="22860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l-GR" dirty="0"/>
              <a:t>α</a:t>
            </a:r>
            <a:r>
              <a:rPr lang="el-GR" dirty="0" smtClean="0"/>
              <a:t>. Η απήχηση της αφήγησης του </a:t>
            </a:r>
            <a:r>
              <a:rPr lang="el-GR" dirty="0" smtClean="0"/>
              <a:t>Οδυσσέα.</a:t>
            </a:r>
            <a:endParaRPr lang="el-GR" dirty="0" smtClean="0"/>
          </a:p>
          <a:p>
            <a:r>
              <a:rPr lang="el-GR" dirty="0"/>
              <a:t>β</a:t>
            </a:r>
            <a:r>
              <a:rPr lang="el-GR" dirty="0" smtClean="0"/>
              <a:t>. Συνομιλία του Οδυσσέα με τον </a:t>
            </a:r>
            <a:r>
              <a:rPr lang="el-GR" dirty="0" smtClean="0"/>
              <a:t>Αχιλλέα.</a:t>
            </a:r>
            <a:endParaRPr lang="el-GR" dirty="0" smtClean="0"/>
          </a:p>
          <a:p>
            <a:endParaRPr lang="el-GR" dirty="0" smtClean="0"/>
          </a:p>
          <a:p>
            <a:pPr algn="r"/>
            <a:r>
              <a:rPr lang="el-GR" dirty="0" smtClean="0"/>
              <a:t>Πολίτη Γιούλα ΠΕ02</a:t>
            </a:r>
          </a:p>
          <a:p>
            <a:pPr algn="r"/>
            <a:r>
              <a:rPr lang="el-GR" dirty="0" smtClean="0"/>
              <a:t>Μάρτιος 2020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37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Η απήχηση της αφήγησης του Οδυσσέα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 Οδυσσέας διέκοψε την αφήγησή του με την πρόφαση ότι είναι ώρα για ύπνο. </a:t>
            </a:r>
            <a:endParaRPr lang="el-GR" dirty="0"/>
          </a:p>
          <a:p>
            <a:r>
              <a:rPr lang="el-GR" dirty="0" smtClean="0"/>
              <a:t>Άλλωστε, η </a:t>
            </a:r>
            <a:r>
              <a:rPr lang="el-GR" dirty="0"/>
              <a:t>ατμόσφαιρα είχε βαρύνει από την αδιάκοπη αφήγηση και </a:t>
            </a:r>
            <a:r>
              <a:rPr lang="el-GR" u="sng" dirty="0"/>
              <a:t>χρειαζόταν ένα διάλειμμα, ώστε να ανανεωθεί το ενδιαφέρον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Όμως, το ότι η ώρα είναι αργά</a:t>
            </a:r>
            <a:r>
              <a:rPr lang="el-GR" dirty="0" smtClean="0"/>
              <a:t> αποτελεί ουσιαστικά μια δικαιολογία. </a:t>
            </a:r>
            <a:r>
              <a:rPr lang="el-GR" b="1" dirty="0" smtClean="0"/>
              <a:t>Ο Όμηρος επιδιώκει να μας παρουσιάσει την εντύπωση που έχει αφήσει στους Φαίακες ο αφηγητής Οδυσσέας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Καταρχάς, ο ποιητής </a:t>
            </a:r>
            <a:r>
              <a:rPr lang="el-GR" dirty="0"/>
              <a:t>παρουσιάζει τη γενική απήχηση που είχε </a:t>
            </a:r>
            <a:r>
              <a:rPr lang="el-GR" dirty="0" smtClean="0"/>
              <a:t>στο ακροατήριό </a:t>
            </a:r>
            <a:r>
              <a:rPr lang="el-GR" dirty="0"/>
              <a:t>του </a:t>
            </a:r>
            <a:r>
              <a:rPr lang="el-GR" dirty="0" smtClean="0"/>
              <a:t>ο </a:t>
            </a:r>
            <a:r>
              <a:rPr lang="el-GR" dirty="0" err="1" smtClean="0"/>
              <a:t>Oδυσσέας</a:t>
            </a:r>
            <a:r>
              <a:rPr lang="el-GR" dirty="0" smtClean="0"/>
              <a:t> </a:t>
            </a:r>
            <a:r>
              <a:rPr lang="el-GR" dirty="0"/>
              <a:t>(«όλοι έμειναν βουβοί κι αμίλητοι, σαν μαγεμένοι» 376-7</a:t>
            </a:r>
            <a:r>
              <a:rPr lang="el-GR" dirty="0" smtClean="0"/>
              <a:t>).</a:t>
            </a:r>
          </a:p>
          <a:p>
            <a:r>
              <a:rPr lang="el-GR" dirty="0" smtClean="0"/>
              <a:t>Στη συνέχεια, η οικοδέσποινα βασίλισσα Αρήτη εκφράζει τον θαυμασμό </a:t>
            </a:r>
            <a:r>
              <a:rPr lang="el-GR" dirty="0"/>
              <a:t>της για τον </a:t>
            </a:r>
            <a:r>
              <a:rPr lang="el-GR" dirty="0" smtClean="0"/>
              <a:t>ξένο και προτείνει να </a:t>
            </a:r>
            <a:r>
              <a:rPr lang="el-GR" dirty="0"/>
              <a:t>του προσφέρουν όλοι πρόσθετα δώρα (378-85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Ο </a:t>
            </a:r>
            <a:r>
              <a:rPr lang="el-GR" dirty="0"/>
              <a:t>Αλκίνοος επικυρώνει την πρόταση </a:t>
            </a:r>
            <a:r>
              <a:rPr lang="el-GR" dirty="0" smtClean="0"/>
              <a:t>της βασίλισσας </a:t>
            </a:r>
            <a:r>
              <a:rPr lang="el-GR" dirty="0"/>
              <a:t>καλώντας τον </a:t>
            </a:r>
            <a:r>
              <a:rPr lang="el-GR" dirty="0" err="1"/>
              <a:t>Oδυσσέα</a:t>
            </a:r>
            <a:r>
              <a:rPr lang="el-GR" dirty="0"/>
              <a:t> «να μείνει ως αύριο», για να του </a:t>
            </a:r>
            <a:r>
              <a:rPr lang="el-GR" dirty="0" smtClean="0"/>
              <a:t>προσφερθούν τα </a:t>
            </a:r>
            <a:r>
              <a:rPr lang="el-GR" dirty="0"/>
              <a:t>νέα δώρα (391-6)· για τον γυρισμό του, εξάλλου, έχουν ήδη </a:t>
            </a:r>
            <a:r>
              <a:rPr lang="el-GR" dirty="0" smtClean="0"/>
              <a:t>φροντίσει.</a:t>
            </a:r>
          </a:p>
          <a:p>
            <a:r>
              <a:rPr lang="el-GR" dirty="0" smtClean="0"/>
              <a:t>Ο Οδυσσέας συμφωνεί </a:t>
            </a:r>
            <a:r>
              <a:rPr lang="el-GR" dirty="0"/>
              <a:t>εκδηλώνοντας </a:t>
            </a:r>
            <a:r>
              <a:rPr lang="el-GR" dirty="0" smtClean="0"/>
              <a:t>το γνωστό </a:t>
            </a:r>
            <a:r>
              <a:rPr lang="el-GR" dirty="0"/>
              <a:t>ενδιαφέρον του για τα δώρα και αποκαλύπτοντας το λόγο αυτού </a:t>
            </a:r>
            <a:r>
              <a:rPr lang="el-GR" dirty="0" smtClean="0"/>
              <a:t>του ενδιαφέροντος</a:t>
            </a:r>
            <a:r>
              <a:rPr lang="el-GR" dirty="0"/>
              <a:t>: «να φτάσω στη γλυκιά πατρίδα με γεμάτα χέρια» (399-406</a:t>
            </a:r>
            <a:r>
              <a:rPr lang="el-GR" dirty="0" smtClean="0"/>
              <a:t>)·</a:t>
            </a:r>
          </a:p>
          <a:p>
            <a:r>
              <a:rPr lang="el-GR" dirty="0" smtClean="0"/>
              <a:t>Ο Αλκίνοος τον </a:t>
            </a:r>
            <a:r>
              <a:rPr lang="el-GR" dirty="0"/>
              <a:t>απαλλάσσει από </a:t>
            </a:r>
            <a:r>
              <a:rPr lang="el-GR" dirty="0" smtClean="0"/>
              <a:t>κάθε αρνητική </a:t>
            </a:r>
            <a:r>
              <a:rPr lang="el-GR" dirty="0"/>
              <a:t>υποψία («κανείς δεν θα μπορούσε να σε πάρει για απατεώνα ή ψεύτη»), </a:t>
            </a:r>
            <a:r>
              <a:rPr lang="el-GR" b="1" dirty="0" smtClean="0"/>
              <a:t>εξαίρει </a:t>
            </a:r>
            <a:r>
              <a:rPr lang="el-GR" b="1" dirty="0"/>
              <a:t>την αφηγηματική του ικανότητα </a:t>
            </a:r>
            <a:r>
              <a:rPr lang="el-GR" dirty="0"/>
              <a:t>(ξέρεις την τέχνη να ιστορείς, </a:t>
            </a:r>
            <a:r>
              <a:rPr lang="el-GR" dirty="0" smtClean="0"/>
              <a:t>σαν αοιδός </a:t>
            </a:r>
            <a:r>
              <a:rPr lang="el-GR" dirty="0"/>
              <a:t>με άρτια γνώση») και </a:t>
            </a:r>
            <a:r>
              <a:rPr lang="el-GR" dirty="0" smtClean="0"/>
              <a:t>του ζητάει </a:t>
            </a:r>
            <a:r>
              <a:rPr lang="el-GR" dirty="0"/>
              <a:t>να αναφερθεί και σε </a:t>
            </a:r>
            <a:r>
              <a:rPr lang="el-GR" dirty="0" smtClean="0"/>
              <a:t>συμπολεμιστές του </a:t>
            </a:r>
            <a:r>
              <a:rPr lang="el-GR" dirty="0"/>
              <a:t>που έτυχε να δει στον </a:t>
            </a:r>
            <a:r>
              <a:rPr lang="el-GR" dirty="0" smtClean="0"/>
              <a:t>Άδη. Άλλωστε, θα </a:t>
            </a:r>
            <a:r>
              <a:rPr lang="el-GR" dirty="0"/>
              <a:t>μπορούσε να τον ακούει ως το πρωί </a:t>
            </a:r>
            <a:r>
              <a:rPr lang="el-GR" dirty="0" smtClean="0"/>
              <a:t>(</a:t>
            </a:r>
            <a:r>
              <a:rPr lang="el-GR" dirty="0"/>
              <a:t>407-21</a:t>
            </a:r>
            <a:r>
              <a:rPr lang="el-G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3558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Οι απόψεις του νεκρού Αχιλλέα για τη ζωή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O </a:t>
            </a:r>
            <a:r>
              <a:rPr lang="el-GR" dirty="0"/>
              <a:t>νεκρός </a:t>
            </a:r>
            <a:r>
              <a:rPr lang="el-GR" dirty="0" err="1"/>
              <a:t>Aχιλλέας</a:t>
            </a:r>
            <a:r>
              <a:rPr lang="el-GR" dirty="0"/>
              <a:t> </a:t>
            </a:r>
            <a:r>
              <a:rPr lang="el-GR" dirty="0" smtClean="0"/>
              <a:t>θα </a:t>
            </a:r>
            <a:r>
              <a:rPr lang="el-GR" dirty="0"/>
              <a:t>αντάλλασσε </a:t>
            </a:r>
            <a:r>
              <a:rPr lang="el-GR" dirty="0" smtClean="0"/>
              <a:t>το βασίλειο </a:t>
            </a:r>
            <a:r>
              <a:rPr lang="el-GR" dirty="0"/>
              <a:t>του Άδη με ό,τι πιο ελάχιστο πάνω στη </a:t>
            </a:r>
            <a:r>
              <a:rPr lang="el-GR" dirty="0" smtClean="0"/>
              <a:t>Γη. </a:t>
            </a:r>
            <a:r>
              <a:rPr lang="el-GR" b="1" dirty="0" smtClean="0">
                <a:solidFill>
                  <a:srgbClr val="FF0000"/>
                </a:solidFill>
              </a:rPr>
              <a:t>Για τον Αχιλλέα, </a:t>
            </a:r>
            <a:r>
              <a:rPr lang="el-GR" b="1" dirty="0">
                <a:solidFill>
                  <a:srgbClr val="FF0000"/>
                </a:solidFill>
              </a:rPr>
              <a:t>η ταπεινότερη μορφή ζωής είναι προτιμότερη από την πιο τιμητική θέση στον </a:t>
            </a:r>
            <a:r>
              <a:rPr lang="el-GR" b="1" dirty="0" smtClean="0">
                <a:solidFill>
                  <a:srgbClr val="FF0000"/>
                </a:solidFill>
              </a:rPr>
              <a:t>Άδη</a:t>
            </a:r>
            <a:r>
              <a:rPr lang="el-G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Ωστόσο, </a:t>
            </a:r>
            <a:r>
              <a:rPr lang="el-GR" dirty="0"/>
              <a:t>μόνη της η απλή ζωή δεν είναι αρκετή για τον ζωντανό </a:t>
            </a:r>
            <a:r>
              <a:rPr lang="el-GR" dirty="0" smtClean="0"/>
              <a:t>άνθρωπο. Για </a:t>
            </a:r>
            <a:r>
              <a:rPr lang="el-GR" dirty="0"/>
              <a:t>τους </a:t>
            </a:r>
            <a:r>
              <a:rPr lang="el-GR" dirty="0" smtClean="0"/>
              <a:t>ζωντανούς, λοιπόν, δηλαδή τον </a:t>
            </a:r>
            <a:r>
              <a:rPr lang="el-GR" dirty="0"/>
              <a:t>πατέρα </a:t>
            </a:r>
            <a:r>
              <a:rPr lang="el-GR" dirty="0" err="1" smtClean="0"/>
              <a:t>Πηλέα</a:t>
            </a:r>
            <a:r>
              <a:rPr lang="el-GR" dirty="0" smtClean="0"/>
              <a:t> και </a:t>
            </a:r>
            <a:r>
              <a:rPr lang="el-GR" dirty="0"/>
              <a:t>τον γιο </a:t>
            </a:r>
            <a:r>
              <a:rPr lang="el-GR" dirty="0" smtClean="0"/>
              <a:t>του Νεοπτόλεμο, </a:t>
            </a:r>
            <a:r>
              <a:rPr lang="el-GR" dirty="0"/>
              <a:t>θέλει τιμές και δόξες· </a:t>
            </a:r>
            <a:r>
              <a:rPr lang="el-GR" dirty="0" smtClean="0"/>
              <a:t>θέλει </a:t>
            </a:r>
            <a:r>
              <a:rPr lang="el-GR" dirty="0"/>
              <a:t>την εξουσία </a:t>
            </a:r>
            <a:r>
              <a:rPr lang="el-GR" dirty="0" smtClean="0"/>
              <a:t>του πατέρα </a:t>
            </a:r>
            <a:r>
              <a:rPr lang="el-GR" dirty="0"/>
              <a:t>του ισχυρή και </a:t>
            </a:r>
            <a:r>
              <a:rPr lang="el-GR" dirty="0" smtClean="0"/>
              <a:t>τον </a:t>
            </a:r>
            <a:r>
              <a:rPr lang="el-GR" dirty="0"/>
              <a:t>γιο </a:t>
            </a:r>
            <a:r>
              <a:rPr lang="el-GR" dirty="0" smtClean="0"/>
              <a:t>του πρώτο </a:t>
            </a:r>
            <a:r>
              <a:rPr lang="el-GR" dirty="0"/>
              <a:t>στους πρώτους. 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Ο άνθρωπος, σύμφωνα με την άποψη του Αχιλλέα, για να καταξιώσει </a:t>
            </a:r>
            <a:r>
              <a:rPr lang="el-GR" dirty="0"/>
              <a:t>την ύπαρξή του, </a:t>
            </a:r>
            <a:r>
              <a:rPr lang="el-GR" dirty="0" smtClean="0"/>
              <a:t>χρειάζεται να </a:t>
            </a:r>
            <a:r>
              <a:rPr lang="el-GR" dirty="0"/>
              <a:t>διακριθεί σε ό,τι η εποχή του θεωρεί ιδεώδες (ή και απλή υποχρέωσή του</a:t>
            </a:r>
            <a:r>
              <a:rPr lang="el-GR" dirty="0" smtClean="0"/>
              <a:t>). Ίσως, βέβαια, αυτό να έχει τίμημα την </a:t>
            </a:r>
            <a:r>
              <a:rPr lang="el-GR" dirty="0"/>
              <a:t>ίδια του τη </a:t>
            </a:r>
            <a:r>
              <a:rPr lang="el-GR" dirty="0" smtClean="0"/>
              <a:t>ζωή, όπως βεβαιώνει </a:t>
            </a:r>
            <a:r>
              <a:rPr lang="el-GR" dirty="0"/>
              <a:t>το παράδειγμα του </a:t>
            </a:r>
            <a:r>
              <a:rPr lang="el-GR" dirty="0" smtClean="0"/>
              <a:t>ίδιου του Αχιλλέα</a:t>
            </a:r>
            <a:r>
              <a:rPr lang="el-GR" dirty="0"/>
              <a:t>, αλλά και </a:t>
            </a:r>
            <a:r>
              <a:rPr lang="el-GR" dirty="0" smtClean="0"/>
              <a:t>πολλών άλλων ηρώων και νεότερων αγωνιστών που </a:t>
            </a:r>
            <a:r>
              <a:rPr lang="el-GR" dirty="0"/>
              <a:t>δε δίστασαν να πεθάνουν για να </a:t>
            </a:r>
            <a:r>
              <a:rPr lang="el-GR" dirty="0" smtClean="0"/>
              <a:t>υπερασπιστούν την πατρίδα</a:t>
            </a:r>
            <a:r>
              <a:rPr lang="el-GR" dirty="0"/>
              <a:t>, την </a:t>
            </a:r>
            <a:r>
              <a:rPr lang="el-GR" dirty="0" smtClean="0"/>
              <a:t>τιμή και τις </a:t>
            </a:r>
            <a:r>
              <a:rPr lang="el-GR" dirty="0"/>
              <a:t>ιδέες </a:t>
            </a:r>
            <a:r>
              <a:rPr lang="el-GR" dirty="0" smtClean="0"/>
              <a:t>τους.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7141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Εργασία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Στους στίχους 565-600, να βρείτε τις </a:t>
            </a:r>
            <a:r>
              <a:rPr lang="el-GR" u="sng" dirty="0" smtClean="0">
                <a:solidFill>
                  <a:srgbClr val="FF0000"/>
                </a:solidFill>
              </a:rPr>
              <a:t>διακρίσεις του </a:t>
            </a:r>
            <a:r>
              <a:rPr lang="el-GR" dirty="0" smtClean="0">
                <a:solidFill>
                  <a:srgbClr val="FF0000"/>
                </a:solidFill>
              </a:rPr>
              <a:t>	</a:t>
            </a:r>
            <a:r>
              <a:rPr lang="el-GR" u="sng" dirty="0" smtClean="0">
                <a:solidFill>
                  <a:srgbClr val="FF0000"/>
                </a:solidFill>
              </a:rPr>
              <a:t>Νεοπτόλεμου</a:t>
            </a:r>
            <a:r>
              <a:rPr lang="el-GR" dirty="0" smtClean="0"/>
              <a:t>, τις οποίες αναφέρει ο Οδυσσέας στον Αχιλλέα. 	Στη συνέχεια, να επισημάνετε ποια ήταν η </a:t>
            </a:r>
            <a:r>
              <a:rPr lang="el-GR" u="sng" dirty="0" smtClean="0">
                <a:solidFill>
                  <a:srgbClr val="FF0000"/>
                </a:solidFill>
              </a:rPr>
              <a:t>αντίδραση</a:t>
            </a:r>
            <a:r>
              <a:rPr lang="el-GR" dirty="0" smtClean="0"/>
              <a:t> και τα 	</a:t>
            </a:r>
            <a:r>
              <a:rPr lang="el-GR" u="sng" dirty="0" smtClean="0">
                <a:solidFill>
                  <a:srgbClr val="FF0000"/>
                </a:solidFill>
              </a:rPr>
              <a:t>συναισθήματα του Αχιλλέα</a:t>
            </a:r>
            <a:r>
              <a:rPr lang="el-GR" dirty="0" smtClean="0"/>
              <a:t> στους στίχους 601-604.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18025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514</Words>
  <Application>Microsoft Office PowerPoint</Application>
  <PresentationFormat>Ευρεία οθόνη</PresentationFormat>
  <Paragraphs>22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Θέμα του Office</vt:lpstr>
      <vt:lpstr>Ομήρου Οδύσσεια  Ραψωδία λ, στίχοι 376-433 και 522-604</vt:lpstr>
      <vt:lpstr>Η απήχηση της αφήγησης του Οδυσσέα</vt:lpstr>
      <vt:lpstr>Οι απόψεις του νεκρού Αχιλλέα για τη ζωή</vt:lpstr>
      <vt:lpstr>Εργασία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Ομήρου Οδύσσεια Ραψωδία λ, στίχοι</dc:title>
  <dc:creator>Yioula Politi</dc:creator>
  <cp:lastModifiedBy>Yioula Politi</cp:lastModifiedBy>
  <cp:revision>12</cp:revision>
  <dcterms:created xsi:type="dcterms:W3CDTF">2020-03-24T21:15:53Z</dcterms:created>
  <dcterms:modified xsi:type="dcterms:W3CDTF">2020-03-25T15:08:09Z</dcterms:modified>
</cp:coreProperties>
</file>