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44BC-B604-4EFF-BE51-3B877DFCBC12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F383-3AE3-4A76-9D49-5AB7AEED09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9524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44BC-B604-4EFF-BE51-3B877DFCBC12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F383-3AE3-4A76-9D49-5AB7AEED09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800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44BC-B604-4EFF-BE51-3B877DFCBC12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F383-3AE3-4A76-9D49-5AB7AEED09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2268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44BC-B604-4EFF-BE51-3B877DFCBC12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F383-3AE3-4A76-9D49-5AB7AEED09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3523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44BC-B604-4EFF-BE51-3B877DFCBC12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F383-3AE3-4A76-9D49-5AB7AEED09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749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44BC-B604-4EFF-BE51-3B877DFCBC12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F383-3AE3-4A76-9D49-5AB7AEED09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220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44BC-B604-4EFF-BE51-3B877DFCBC12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F383-3AE3-4A76-9D49-5AB7AEED09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011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44BC-B604-4EFF-BE51-3B877DFCBC12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F383-3AE3-4A76-9D49-5AB7AEED09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467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44BC-B604-4EFF-BE51-3B877DFCBC12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F383-3AE3-4A76-9D49-5AB7AEED09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1353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44BC-B604-4EFF-BE51-3B877DFCBC12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F383-3AE3-4A76-9D49-5AB7AEED09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315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44BC-B604-4EFF-BE51-3B877DFCBC12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F383-3AE3-4A76-9D49-5AB7AEED09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220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F44BC-B604-4EFF-BE51-3B877DFCBC12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5F383-3AE3-4A76-9D49-5AB7AEED09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802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WazS2ctABYkKUYSn_IYrSfiZobpjTnVa/view" TargetMode="External"/><Relationship Id="rId2" Type="http://schemas.openxmlformats.org/officeDocument/2006/relationships/hyperlink" Target="https://drive.google.com/file/d/1eNt8koli2eJWFp1q_VJDoaTzNfd3zf_e/vie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p.edu.gr/el/humanities-yliko/yliko-gia-g-lykeiou-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fimerida.gr/ellada/foteini-tsalikogloy-sto-iefimerida-me-ton-koronoio-tinazetai-ston-aera-o-mythos-to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>
                <a:solidFill>
                  <a:srgbClr val="FF0000"/>
                </a:solidFill>
                <a:latin typeface="Bookman Old Style" pitchFamily="18" charset="0"/>
              </a:rPr>
              <a:t>Φύλλο Εργασίας </a:t>
            </a:r>
            <a:br>
              <a:rPr lang="el-GR" sz="3600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el-GR" sz="3600" dirty="0" smtClean="0">
                <a:solidFill>
                  <a:srgbClr val="FF0000"/>
                </a:solidFill>
                <a:latin typeface="Bookman Old Style" pitchFamily="18" charset="0"/>
              </a:rPr>
              <a:t>στη </a:t>
            </a:r>
            <a:r>
              <a:rPr lang="el-GR" sz="3600" i="1" dirty="0" smtClean="0">
                <a:solidFill>
                  <a:srgbClr val="FF0000"/>
                </a:solidFill>
                <a:latin typeface="Bookman Old Style" pitchFamily="18" charset="0"/>
              </a:rPr>
              <a:t>Λογοτεχνία – Γλώσσα </a:t>
            </a:r>
            <a:r>
              <a:rPr lang="el-GR" sz="3600" dirty="0" smtClean="0">
                <a:solidFill>
                  <a:srgbClr val="FF0000"/>
                </a:solidFill>
                <a:latin typeface="Bookman Old Style" pitchFamily="18" charset="0"/>
              </a:rPr>
              <a:t>Γ΄Λυκείου</a:t>
            </a:r>
            <a:endParaRPr lang="el-GR" sz="36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11960" y="4365104"/>
            <a:ext cx="4608512" cy="1273696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l-GR" dirty="0" smtClean="0">
                <a:solidFill>
                  <a:schemeClr val="tx1"/>
                </a:solidFill>
                <a:latin typeface="Bookman Old Style" pitchFamily="18" charset="0"/>
              </a:rPr>
              <a:t>Ντόρτμουντ, 25/3/2020</a:t>
            </a:r>
          </a:p>
          <a:p>
            <a:pPr algn="r"/>
            <a:r>
              <a:rPr lang="el-GR" dirty="0" smtClean="0">
                <a:solidFill>
                  <a:schemeClr val="tx1"/>
                </a:solidFill>
                <a:latin typeface="Bookman Old Style" pitchFamily="18" charset="0"/>
              </a:rPr>
              <a:t>Βιβή Δεληκάρη</a:t>
            </a:r>
            <a:endParaRPr lang="el-GR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12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/>
          <a:p>
            <a:r>
              <a:rPr lang="el-GR" sz="3200" dirty="0" smtClean="0">
                <a:solidFill>
                  <a:srgbClr val="FF0000"/>
                </a:solidFill>
                <a:latin typeface="Bookman Old Style" pitchFamily="18" charset="0"/>
              </a:rPr>
              <a:t>Βιβλιογραφικές αναφορές</a:t>
            </a:r>
            <a:endParaRPr lang="el-GR" sz="32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712968" cy="5760640"/>
          </a:xfrm>
        </p:spPr>
        <p:txBody>
          <a:bodyPr>
            <a:normAutofit fontScale="92500" lnSpcReduction="10000"/>
          </a:bodyPr>
          <a:lstStyle/>
          <a:p>
            <a:pPr marL="72000">
              <a:spcBef>
                <a:spcPts val="0"/>
              </a:spcBef>
            </a:pPr>
            <a:endParaRPr lang="el-GR" sz="2400" dirty="0" smtClean="0">
              <a:latin typeface="Bookman Old Style" pitchFamily="18" charset="0"/>
            </a:endParaRPr>
          </a:p>
          <a:p>
            <a:pPr marL="72000">
              <a:spcBef>
                <a:spcPts val="0"/>
              </a:spcBef>
            </a:pPr>
            <a:r>
              <a:rPr lang="el-GR" sz="2400" dirty="0" smtClean="0">
                <a:latin typeface="Bookman Old Style" pitchFamily="18" charset="0"/>
              </a:rPr>
              <a:t>Δημήτρης Παπαγεωργάκης, 19.2.2020</a:t>
            </a:r>
          </a:p>
          <a:p>
            <a:pPr marL="72000" indent="0">
              <a:spcBef>
                <a:spcPts val="0"/>
              </a:spcBef>
              <a:buNone/>
            </a:pPr>
            <a:r>
              <a:rPr lang="el-GR" sz="2400" dirty="0" smtClean="0">
                <a:latin typeface="Bookman Old Style" pitchFamily="18" charset="0"/>
              </a:rPr>
              <a:t>Εισήγηση σε Σεμινάριο του ΣΕΕ Παναγιώτη Γατσωτή, στο 1</a:t>
            </a:r>
            <a:r>
              <a:rPr lang="el-GR" sz="2400" baseline="30000" dirty="0" smtClean="0">
                <a:latin typeface="Bookman Old Style" pitchFamily="18" charset="0"/>
              </a:rPr>
              <a:t>ο</a:t>
            </a:r>
            <a:r>
              <a:rPr lang="el-GR" sz="2400" dirty="0" smtClean="0">
                <a:latin typeface="Bookman Old Style" pitchFamily="18" charset="0"/>
              </a:rPr>
              <a:t> Π.ΓΕΛ Αθήνας «Γεννάδειο»:</a:t>
            </a:r>
          </a:p>
          <a:p>
            <a:pPr marL="72000" indent="0">
              <a:spcBef>
                <a:spcPts val="0"/>
              </a:spcBef>
              <a:buNone/>
            </a:pPr>
            <a:r>
              <a:rPr lang="en-US" sz="2400" dirty="0" smtClean="0">
                <a:latin typeface="Bookman Old Style" pitchFamily="18" charset="0"/>
                <a:hlinkClick r:id="rId2"/>
              </a:rPr>
              <a:t>https://drive.google.com/file/d/1eNt8koli2eJWFp1q_VJDoaTzNfd3zf_e/view</a:t>
            </a:r>
            <a:endParaRPr lang="el-GR" sz="2400" dirty="0" smtClean="0">
              <a:latin typeface="Bookman Old Style" pitchFamily="18" charset="0"/>
            </a:endParaRPr>
          </a:p>
          <a:p>
            <a:pPr marL="72000" indent="0">
              <a:spcBef>
                <a:spcPts val="0"/>
              </a:spcBef>
              <a:buNone/>
            </a:pPr>
            <a:endParaRPr lang="el-GR" sz="2400" dirty="0" smtClean="0">
              <a:latin typeface="Bookman Old Style" pitchFamily="18" charset="0"/>
            </a:endParaRPr>
          </a:p>
          <a:p>
            <a:pPr marL="72000">
              <a:spcBef>
                <a:spcPts val="0"/>
              </a:spcBef>
            </a:pPr>
            <a:r>
              <a:rPr lang="el-GR" sz="2400" dirty="0" smtClean="0">
                <a:latin typeface="Bookman Old Style" pitchFamily="18" charset="0"/>
              </a:rPr>
              <a:t>Συμπληρωματικές οδηγίες-διευκρινίσεις σχετικά με τη διδασκαλία και αξιολόγηση των φιλολογικών μαθημάτων της Γ ́ Λυκείου για το σχολικό έτος 2019-2020 (9-1-2020):</a:t>
            </a:r>
          </a:p>
          <a:p>
            <a:pPr marL="72000" indent="0">
              <a:spcBef>
                <a:spcPts val="0"/>
              </a:spcBef>
              <a:buNone/>
            </a:pPr>
            <a:r>
              <a:rPr lang="en-US" sz="2400" dirty="0" smtClean="0">
                <a:latin typeface="Bookman Old Style" pitchFamily="18" charset="0"/>
                <a:hlinkClick r:id="rId3"/>
              </a:rPr>
              <a:t>https://drive.google.com/file/d/1WazS2ctABYkKUYSn_IYrSfiZobpjTnVa/view</a:t>
            </a:r>
            <a:endParaRPr lang="el-GR" sz="2400" dirty="0" smtClean="0">
              <a:latin typeface="Bookman Old Style" pitchFamily="18" charset="0"/>
            </a:endParaRPr>
          </a:p>
          <a:p>
            <a:pPr marL="72000" indent="0">
              <a:spcBef>
                <a:spcPts val="0"/>
              </a:spcBef>
              <a:buNone/>
            </a:pPr>
            <a:endParaRPr lang="el-GR" sz="2400" dirty="0" smtClean="0">
              <a:latin typeface="Bookman Old Style" pitchFamily="18" charset="0"/>
            </a:endParaRPr>
          </a:p>
          <a:p>
            <a:pPr marL="72000">
              <a:spcBef>
                <a:spcPts val="0"/>
              </a:spcBef>
            </a:pPr>
            <a:r>
              <a:rPr lang="el-GR" sz="2400" dirty="0">
                <a:latin typeface="Bookman Old Style" pitchFamily="18" charset="0"/>
                <a:hlinkClick r:id="rId4"/>
              </a:rPr>
              <a:t>Ενδεικτικές ερωτήσεις για την αξιολόγηση του πανελλαδικώς εξεταζόμενου μαθήματος Νέα Ελληνική Γλώσσα και Λογοτεχνία»</a:t>
            </a:r>
            <a:endParaRPr lang="el-GR" sz="2400" dirty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el-GR" sz="2400" dirty="0"/>
              <a:t> </a:t>
            </a:r>
          </a:p>
          <a:p>
            <a:pPr>
              <a:spcBef>
                <a:spcPts val="0"/>
              </a:spcBef>
            </a:pPr>
            <a:endParaRPr lang="el-GR" sz="2400" dirty="0" smtClean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55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rgbClr val="FF0000"/>
                </a:solidFill>
                <a:latin typeface="Bookman Old Style" pitchFamily="18" charset="0"/>
              </a:rPr>
              <a:t>Κείμενο εργασίας (1)</a:t>
            </a:r>
            <a:endParaRPr lang="el-GR" sz="32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544616"/>
          </a:xfrm>
        </p:spPr>
        <p:txBody>
          <a:bodyPr/>
          <a:lstStyle/>
          <a:p>
            <a:r>
              <a:rPr lang="el-GR" dirty="0" smtClean="0">
                <a:latin typeface="Bookman Old Style" pitchFamily="18" charset="0"/>
              </a:rPr>
              <a:t>Φωτεινή Τσαλίκογλου «Με τον κορωνοϊό τινάζεται στον αέρα ο μύθος του ανθρώπου που κολυμπάει στην αυτάρκειά του», 20.3.2020</a:t>
            </a:r>
          </a:p>
          <a:p>
            <a:pPr marL="0" indent="0">
              <a:buNone/>
            </a:pPr>
            <a:r>
              <a:rPr lang="el-GR" dirty="0">
                <a:latin typeface="Bookman Old Style" pitchFamily="18" charset="0"/>
              </a:rPr>
              <a:t> </a:t>
            </a:r>
            <a:r>
              <a:rPr lang="el-GR" dirty="0" smtClean="0">
                <a:latin typeface="Bookman Old Style" pitchFamily="18" charset="0"/>
              </a:rPr>
              <a:t>Πηγή: </a:t>
            </a:r>
            <a:r>
              <a:rPr lang="en-US" dirty="0" smtClean="0">
                <a:latin typeface="Bookman Old Style" pitchFamily="18" charset="0"/>
                <a:hlinkClick r:id="rId2"/>
              </a:rPr>
              <a:t>https://www.iefimerida.gr/ellada/foteini-tsalikogloy-sto-iefimerida-me-ton-koronoio-tinazetai-ston-aera-o-mythos-toy</a:t>
            </a:r>
            <a:endParaRPr lang="el-GR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24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l-GR" sz="3200" dirty="0" smtClean="0">
                <a:solidFill>
                  <a:srgbClr val="FF0000"/>
                </a:solidFill>
                <a:latin typeface="Bookman Old Style" pitchFamily="18" charset="0"/>
              </a:rPr>
              <a:t>Κείμενο εργασίας (2)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856984" cy="5904656"/>
          </a:xfrm>
        </p:spPr>
        <p:txBody>
          <a:bodyPr>
            <a:normAutofit fontScale="62500" lnSpcReduction="20000"/>
          </a:bodyPr>
          <a:lstStyle/>
          <a:p>
            <a:r>
              <a:rPr lang="el-GR" sz="3400" dirty="0" smtClean="0">
                <a:latin typeface="Bookman Old Style" pitchFamily="18" charset="0"/>
              </a:rPr>
              <a:t>Το </a:t>
            </a:r>
            <a:r>
              <a:rPr lang="el-GR" sz="3400" dirty="0">
                <a:latin typeface="Bookman Old Style" pitchFamily="18" charset="0"/>
              </a:rPr>
              <a:t>ποίημα «Το μαχαίρι» του Τάσου Πορφύρη (γεν.1931) δημοσιεύτηκε στο περιοδικό </a:t>
            </a:r>
            <a:r>
              <a:rPr lang="el-GR" sz="3400" i="1" dirty="0">
                <a:latin typeface="Bookman Old Style" pitchFamily="18" charset="0"/>
              </a:rPr>
              <a:t>Μανδραγόρας</a:t>
            </a:r>
            <a:r>
              <a:rPr lang="el-GR" sz="3400" dirty="0">
                <a:latin typeface="Bookman Old Style" pitchFamily="18" charset="0"/>
              </a:rPr>
              <a:t>, </a:t>
            </a:r>
            <a:r>
              <a:rPr lang="el-GR" sz="3400" dirty="0" smtClean="0">
                <a:latin typeface="Bookman Old Style" pitchFamily="18" charset="0"/>
              </a:rPr>
              <a:t>τχ.60/Απρίλιος </a:t>
            </a:r>
            <a:r>
              <a:rPr lang="el-GR" sz="3400" dirty="0">
                <a:latin typeface="Bookman Old Style" pitchFamily="18" charset="0"/>
              </a:rPr>
              <a:t>2019, </a:t>
            </a:r>
            <a:r>
              <a:rPr lang="el-GR" sz="3400" dirty="0" smtClean="0">
                <a:latin typeface="Bookman Old Style" pitchFamily="18" charset="0"/>
              </a:rPr>
              <a:t>σελ.4-5</a:t>
            </a:r>
            <a:endParaRPr lang="el-GR" sz="3400" dirty="0">
              <a:latin typeface="Bookman Old Style" pitchFamily="18" charset="0"/>
            </a:endParaRPr>
          </a:p>
          <a:p>
            <a:pPr marL="0" indent="0" algn="ctr">
              <a:buNone/>
            </a:pPr>
            <a:r>
              <a:rPr lang="el-GR" sz="3400" b="1" dirty="0" smtClean="0">
                <a:latin typeface="Bookman Old Style" pitchFamily="18" charset="0"/>
              </a:rPr>
              <a:t>ΤΟ </a:t>
            </a:r>
            <a:r>
              <a:rPr lang="el-GR" sz="3400" b="1" dirty="0">
                <a:latin typeface="Bookman Old Style" pitchFamily="18" charset="0"/>
              </a:rPr>
              <a:t>ΜΑΧΑΙΡΙ</a:t>
            </a:r>
            <a:endParaRPr lang="el-GR" sz="3400" dirty="0">
              <a:latin typeface="Bookman Old Style" pitchFamily="18" charset="0"/>
            </a:endParaRPr>
          </a:p>
          <a:p>
            <a:pPr marL="0" indent="0" algn="ctr">
              <a:buNone/>
            </a:pPr>
            <a:r>
              <a:rPr lang="el-GR" sz="3400" i="1" dirty="0">
                <a:latin typeface="Bookman Old Style" pitchFamily="18" charset="0"/>
              </a:rPr>
              <a:t>Τούτο το μαχαίρι είναι γερά μπηγμένο</a:t>
            </a:r>
          </a:p>
          <a:p>
            <a:pPr marL="0" indent="0" algn="ctr">
              <a:buNone/>
            </a:pPr>
            <a:r>
              <a:rPr lang="el-GR" sz="3400" i="1" dirty="0">
                <a:latin typeface="Bookman Old Style" pitchFamily="18" charset="0"/>
              </a:rPr>
              <a:t>Στα πλευρά μου ανάμεσα</a:t>
            </a:r>
          </a:p>
          <a:p>
            <a:pPr marL="0" indent="0" algn="ctr">
              <a:buNone/>
            </a:pPr>
            <a:r>
              <a:rPr lang="el-GR" sz="3400" i="1" dirty="0">
                <a:latin typeface="Bookman Old Style" pitchFamily="18" charset="0"/>
              </a:rPr>
              <a:t>Καμπουριάζω απ’ τον πόνο</a:t>
            </a:r>
          </a:p>
          <a:p>
            <a:pPr marL="0" indent="0" algn="ctr">
              <a:buNone/>
            </a:pPr>
            <a:r>
              <a:rPr lang="el-GR" sz="3400" i="1" dirty="0">
                <a:latin typeface="Bookman Old Style" pitchFamily="18" charset="0"/>
              </a:rPr>
              <a:t>Παραμιλώ απ’ τον πόνο</a:t>
            </a:r>
          </a:p>
          <a:p>
            <a:pPr marL="0" indent="0" algn="ctr">
              <a:buNone/>
            </a:pPr>
            <a:r>
              <a:rPr lang="el-GR" sz="3400" i="1" dirty="0">
                <a:latin typeface="Bookman Old Style" pitchFamily="18" charset="0"/>
              </a:rPr>
              <a:t>Δεν μπορώ να ρίξω ένα ρούχο πάνω μου</a:t>
            </a:r>
          </a:p>
          <a:p>
            <a:pPr marL="0" indent="0" algn="ctr">
              <a:buNone/>
            </a:pPr>
            <a:r>
              <a:rPr lang="el-GR" sz="3400" i="1" dirty="0">
                <a:latin typeface="Bookman Old Style" pitchFamily="18" charset="0"/>
              </a:rPr>
              <a:t>Δεν μπορώ να βγάλω το μαχαίρι ή</a:t>
            </a:r>
          </a:p>
          <a:p>
            <a:pPr marL="0" indent="0" algn="ctr">
              <a:buNone/>
            </a:pPr>
            <a:r>
              <a:rPr lang="el-GR" sz="3400" i="1" dirty="0">
                <a:latin typeface="Bookman Old Style" pitchFamily="18" charset="0"/>
              </a:rPr>
              <a:t> </a:t>
            </a:r>
          </a:p>
          <a:p>
            <a:pPr marL="0" indent="0" algn="ctr">
              <a:buNone/>
            </a:pPr>
            <a:r>
              <a:rPr lang="el-GR" sz="3400" i="1" dirty="0">
                <a:latin typeface="Bookman Old Style" pitchFamily="18" charset="0"/>
              </a:rPr>
              <a:t>Να το σπρώξω βαθύτερα</a:t>
            </a:r>
          </a:p>
          <a:p>
            <a:pPr marL="0" indent="0" algn="ctr">
              <a:buNone/>
            </a:pPr>
            <a:r>
              <a:rPr lang="el-GR" sz="3400" i="1" dirty="0">
                <a:latin typeface="Bookman Old Style" pitchFamily="18" charset="0"/>
              </a:rPr>
              <a:t>Βολεύτηκα επί πλέον προσέχω</a:t>
            </a:r>
          </a:p>
          <a:p>
            <a:pPr marL="0" indent="0" algn="ctr">
              <a:buNone/>
            </a:pPr>
            <a:r>
              <a:rPr lang="el-GR" sz="3400" i="1" dirty="0">
                <a:latin typeface="Bookman Old Style" pitchFamily="18" charset="0"/>
              </a:rPr>
              <a:t>Πώς κάθομαι πού στέκω πώς</a:t>
            </a:r>
          </a:p>
          <a:p>
            <a:pPr marL="0" indent="0" algn="ctr">
              <a:buNone/>
            </a:pPr>
            <a:r>
              <a:rPr lang="el-GR" sz="3400" i="1" dirty="0">
                <a:latin typeface="Bookman Old Style" pitchFamily="18" charset="0"/>
              </a:rPr>
              <a:t>Κοιμάμαι μα ποιος ενδιαφέρεται;</a:t>
            </a:r>
          </a:p>
          <a:p>
            <a:pPr marL="0" indent="0" algn="ctr">
              <a:buNone/>
            </a:pPr>
            <a:r>
              <a:rPr lang="el-GR" sz="3400" i="1" dirty="0">
                <a:latin typeface="Bookman Old Style" pitchFamily="18" charset="0"/>
              </a:rPr>
              <a:t>Ο καθένας αγκαλιά με την πληγή </a:t>
            </a:r>
            <a:r>
              <a:rPr lang="el-GR" sz="3400" i="1" dirty="0" smtClean="0">
                <a:latin typeface="Bookman Old Style" pitchFamily="18" charset="0"/>
              </a:rPr>
              <a:t>του</a:t>
            </a:r>
          </a:p>
          <a:p>
            <a:pPr marL="0" indent="0">
              <a:buNone/>
            </a:pPr>
            <a:endParaRPr lang="el-GR" sz="3400" dirty="0" smtClean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el-GR" sz="3400" dirty="0" smtClean="0">
                <a:latin typeface="Bookman Old Style" pitchFamily="18" charset="0"/>
              </a:rPr>
              <a:t>Πηγή: </a:t>
            </a:r>
            <a:r>
              <a:rPr lang="el-GR" dirty="0">
                <a:latin typeface="Bookman Old Style" pitchFamily="18" charset="0"/>
              </a:rPr>
              <a:t>Γιάννης Παπαεωργάκης </a:t>
            </a:r>
            <a:r>
              <a:rPr lang="el-GR" dirty="0" smtClean="0">
                <a:latin typeface="Bookman Old Style" pitchFamily="18" charset="0"/>
              </a:rPr>
              <a:t>(βλέπε Βιβλιογραφικές αναφορές)</a:t>
            </a:r>
            <a:endParaRPr lang="el-GR" dirty="0">
              <a:latin typeface="Bookman Old Style" pitchFamily="18" charset="0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0096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60040"/>
          </a:xfrm>
        </p:spPr>
        <p:txBody>
          <a:bodyPr>
            <a:noAutofit/>
          </a:bodyPr>
          <a:lstStyle/>
          <a:p>
            <a:r>
              <a:rPr lang="el-GR" sz="2800" dirty="0" smtClean="0">
                <a:solidFill>
                  <a:srgbClr val="FF0000"/>
                </a:solidFill>
                <a:latin typeface="Bookman Old Style" pitchFamily="18" charset="0"/>
              </a:rPr>
              <a:t>Κείμενο εργασίας (3)</a:t>
            </a:r>
            <a:endParaRPr lang="el-G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12068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l-GR" sz="7200" i="1" dirty="0" smtClean="0">
                <a:latin typeface="Bookman Old Style" pitchFamily="18" charset="0"/>
              </a:rPr>
              <a:t>Charles Simic (γεν.1938)</a:t>
            </a:r>
            <a:r>
              <a:rPr lang="el-GR" sz="7200" i="1" dirty="0" smtClean="0">
                <a:latin typeface="Bookman Old Style" pitchFamily="18" charset="0"/>
              </a:rPr>
              <a:t>Αμερικανός </a:t>
            </a:r>
            <a:r>
              <a:rPr lang="el-GR" sz="7200" i="1" dirty="0">
                <a:latin typeface="Bookman Old Style" pitchFamily="18" charset="0"/>
              </a:rPr>
              <a:t>ποιητής </a:t>
            </a:r>
            <a:r>
              <a:rPr lang="el-GR" sz="7200" i="1" dirty="0" smtClean="0">
                <a:latin typeface="Bookman Old Style" pitchFamily="18" charset="0"/>
              </a:rPr>
              <a:t>γεννημένος στο Βελιγράδι</a:t>
            </a:r>
            <a:r>
              <a:rPr lang="el-GR" sz="7200" i="1" dirty="0">
                <a:latin typeface="Bookman Old Style" pitchFamily="18" charset="0"/>
              </a:rPr>
              <a:t> </a:t>
            </a:r>
            <a:endParaRPr lang="el-GR" sz="7200" i="1" dirty="0" smtClean="0">
              <a:latin typeface="Bookman Old Style" pitchFamily="18" charset="0"/>
            </a:endParaRPr>
          </a:p>
          <a:p>
            <a:pPr marL="0" indent="0" algn="ctr">
              <a:buNone/>
            </a:pPr>
            <a:r>
              <a:rPr lang="el-GR" sz="7200" b="1" dirty="0" smtClean="0">
                <a:latin typeface="Bookman Old Style" pitchFamily="18" charset="0"/>
              </a:rPr>
              <a:t>ΕΠΙΚΩΝ </a:t>
            </a:r>
            <a:r>
              <a:rPr lang="el-GR" sz="7200" b="1" dirty="0">
                <a:latin typeface="Bookman Old Style" pitchFamily="18" charset="0"/>
              </a:rPr>
              <a:t>ΔΙΑΣΤΑΣΕΩΝ ΚΟΥΡΑΣΗ ΜΟΥ </a:t>
            </a:r>
            <a:endParaRPr lang="el-GR" sz="7200" dirty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el-GR" sz="7200" i="1" dirty="0">
                <a:latin typeface="Bookman Old Style" pitchFamily="18" charset="0"/>
              </a:rPr>
              <a:t>Μου αρέσει όταν </a:t>
            </a:r>
          </a:p>
          <a:p>
            <a:pPr marL="0" indent="0">
              <a:buNone/>
            </a:pPr>
            <a:r>
              <a:rPr lang="el-GR" sz="7200" i="1" dirty="0">
                <a:latin typeface="Bookman Old Style" pitchFamily="18" charset="0"/>
              </a:rPr>
              <a:t>Ο Αχιλλέας </a:t>
            </a:r>
          </a:p>
          <a:p>
            <a:pPr marL="0" indent="0">
              <a:buNone/>
            </a:pPr>
            <a:r>
              <a:rPr lang="el-GR" sz="7200" i="1" dirty="0">
                <a:latin typeface="Bookman Old Style" pitchFamily="18" charset="0"/>
              </a:rPr>
              <a:t>Σκοτώνεται</a:t>
            </a:r>
          </a:p>
          <a:p>
            <a:pPr marL="0" indent="0">
              <a:buNone/>
            </a:pPr>
            <a:r>
              <a:rPr lang="el-GR" sz="7200" i="1" dirty="0">
                <a:latin typeface="Bookman Old Style" pitchFamily="18" charset="0"/>
              </a:rPr>
              <a:t>Και ακόμη και ο φίλος του Πάτροκλος – </a:t>
            </a:r>
          </a:p>
          <a:p>
            <a:pPr marL="0" indent="0">
              <a:buNone/>
            </a:pPr>
            <a:r>
              <a:rPr lang="el-GR" sz="7200" i="1" dirty="0">
                <a:latin typeface="Bookman Old Style" pitchFamily="18" charset="0"/>
              </a:rPr>
              <a:t>Και εκείνος ο θερμοκέφαλος Έκτορας – </a:t>
            </a:r>
          </a:p>
          <a:p>
            <a:pPr marL="0" indent="0">
              <a:buNone/>
            </a:pPr>
            <a:r>
              <a:rPr lang="el-GR" sz="7200" i="1" dirty="0">
                <a:latin typeface="Bookman Old Style" pitchFamily="18" charset="0"/>
              </a:rPr>
              <a:t>Και ολόκληρη Ελλήνων και Τρώων </a:t>
            </a:r>
          </a:p>
          <a:p>
            <a:pPr marL="0" indent="0">
              <a:buNone/>
            </a:pPr>
            <a:r>
              <a:rPr lang="el-GR" sz="7200" i="1" dirty="0">
                <a:latin typeface="Bookman Old Style" pitchFamily="18" charset="0"/>
              </a:rPr>
              <a:t>Η Χρυσή Νεολαία </a:t>
            </a:r>
          </a:p>
          <a:p>
            <a:pPr marL="0" indent="0">
              <a:buNone/>
            </a:pPr>
            <a:r>
              <a:rPr lang="el-GR" sz="7200" i="1" dirty="0">
                <a:latin typeface="Bookman Old Style" pitchFamily="18" charset="0"/>
              </a:rPr>
              <a:t>Λίγο πολύ </a:t>
            </a:r>
          </a:p>
          <a:p>
            <a:pPr marL="0" indent="0">
              <a:buNone/>
            </a:pPr>
            <a:r>
              <a:rPr lang="el-GR" sz="7200" i="1" dirty="0">
                <a:latin typeface="Bookman Old Style" pitchFamily="18" charset="0"/>
              </a:rPr>
              <a:t>Με έμπειρο τρόπο σφαγιάζονται</a:t>
            </a:r>
          </a:p>
          <a:p>
            <a:pPr marL="0" indent="0">
              <a:buNone/>
            </a:pPr>
            <a:r>
              <a:rPr lang="el-GR" sz="7200" i="1" dirty="0">
                <a:latin typeface="Bookman Old Style" pitchFamily="18" charset="0"/>
              </a:rPr>
              <a:t> Ώστε τελικά επικρατεί</a:t>
            </a:r>
          </a:p>
          <a:p>
            <a:pPr marL="0" indent="0">
              <a:buNone/>
            </a:pPr>
            <a:r>
              <a:rPr lang="el-GR" sz="7200" i="1" dirty="0">
                <a:latin typeface="Bookman Old Style" pitchFamily="18" charset="0"/>
              </a:rPr>
              <a:t>Ειρήνη και ησυχία</a:t>
            </a:r>
          </a:p>
          <a:p>
            <a:pPr marL="0" indent="0">
              <a:buNone/>
            </a:pPr>
            <a:r>
              <a:rPr lang="el-GR" sz="7200" i="1" dirty="0">
                <a:latin typeface="Bookman Old Style" pitchFamily="18" charset="0"/>
              </a:rPr>
              <a:t>(Έχοντας οι θεοί προσωρινά </a:t>
            </a:r>
          </a:p>
          <a:p>
            <a:pPr marL="0" indent="0">
              <a:buNone/>
            </a:pPr>
            <a:r>
              <a:rPr lang="el-GR" sz="7200" i="1" dirty="0">
                <a:latin typeface="Bookman Old Style" pitchFamily="18" charset="0"/>
              </a:rPr>
              <a:t>Σκάσει)</a:t>
            </a:r>
          </a:p>
          <a:p>
            <a:pPr marL="0" indent="0">
              <a:buNone/>
            </a:pPr>
            <a:r>
              <a:rPr lang="el-GR" sz="7200" i="1" dirty="0">
                <a:latin typeface="Bookman Old Style" pitchFamily="18" charset="0"/>
              </a:rPr>
              <a:t>Μπορεί να ακούσει κανείς</a:t>
            </a:r>
          </a:p>
          <a:p>
            <a:pPr marL="0" indent="0">
              <a:buNone/>
            </a:pPr>
            <a:r>
              <a:rPr lang="el-GR" sz="7200" i="1" dirty="0">
                <a:latin typeface="Bookman Old Style" pitchFamily="18" charset="0"/>
              </a:rPr>
              <a:t>Ένα πουλί να τραγουδά </a:t>
            </a:r>
          </a:p>
          <a:p>
            <a:pPr marL="0" indent="0">
              <a:buNone/>
            </a:pPr>
            <a:r>
              <a:rPr lang="el-GR" sz="7200" i="1" dirty="0">
                <a:latin typeface="Bookman Old Style" pitchFamily="18" charset="0"/>
              </a:rPr>
              <a:t>Και μια κόρη να ρωτά τη μητέρα της</a:t>
            </a:r>
          </a:p>
          <a:p>
            <a:pPr marL="0" indent="0">
              <a:buNone/>
            </a:pPr>
            <a:r>
              <a:rPr lang="el-GR" sz="7200" i="1" dirty="0">
                <a:latin typeface="Bookman Old Style" pitchFamily="18" charset="0"/>
              </a:rPr>
              <a:t>Αν μπορεί να πάει στο πηγάδι</a:t>
            </a:r>
          </a:p>
          <a:p>
            <a:pPr marL="0" indent="0">
              <a:buNone/>
            </a:pPr>
            <a:r>
              <a:rPr lang="el-GR" sz="7200" i="1" dirty="0">
                <a:latin typeface="Bookman Old Style" pitchFamily="18" charset="0"/>
              </a:rPr>
              <a:t>Και βεβαίως μπορεί </a:t>
            </a:r>
          </a:p>
          <a:p>
            <a:pPr marL="0" indent="0">
              <a:buNone/>
            </a:pPr>
            <a:r>
              <a:rPr lang="el-GR" sz="7200" i="1" dirty="0">
                <a:latin typeface="Bookman Old Style" pitchFamily="18" charset="0"/>
              </a:rPr>
              <a:t>Από εκείνο το υπέροχο μικρό μονοπάτι </a:t>
            </a:r>
          </a:p>
          <a:p>
            <a:pPr marL="0" indent="0">
              <a:buNone/>
            </a:pPr>
            <a:r>
              <a:rPr lang="el-GR" sz="7200" i="1" dirty="0">
                <a:latin typeface="Bookman Old Style" pitchFamily="18" charset="0"/>
              </a:rPr>
              <a:t>Που περνά Από τον ελαιώνα </a:t>
            </a:r>
            <a:r>
              <a:rPr lang="el-GR" sz="7200" i="1" dirty="0" smtClean="0">
                <a:latin typeface="Bookman Old Style" pitchFamily="18" charset="0"/>
              </a:rPr>
              <a:t> </a:t>
            </a:r>
            <a:r>
              <a:rPr lang="el-GR" sz="7200" dirty="0" smtClean="0">
                <a:latin typeface="Bookman Old Style" pitchFamily="18" charset="0"/>
              </a:rPr>
              <a:t>(</a:t>
            </a:r>
            <a:r>
              <a:rPr lang="el-GR" sz="7200" dirty="0">
                <a:latin typeface="Bookman Old Style" pitchFamily="18" charset="0"/>
              </a:rPr>
              <a:t>μετάφραση Γ. Χουλιάρα, </a:t>
            </a:r>
            <a:r>
              <a:rPr lang="el-GR" sz="7200" i="1" dirty="0">
                <a:latin typeface="Bookman Old Style" pitchFamily="18" charset="0"/>
              </a:rPr>
              <a:t>Χάρτης</a:t>
            </a:r>
            <a:r>
              <a:rPr lang="el-GR" sz="7200" dirty="0">
                <a:latin typeface="Bookman Old Style" pitchFamily="18" charset="0"/>
              </a:rPr>
              <a:t>, τ. 12, Δεκ. 2019</a:t>
            </a:r>
            <a:r>
              <a:rPr lang="el-GR" sz="7200" dirty="0" smtClean="0">
                <a:latin typeface="Bookman Old Style" pitchFamily="18" charset="0"/>
              </a:rPr>
              <a:t>) </a:t>
            </a:r>
            <a:endParaRPr lang="el-GR" sz="7200" dirty="0">
              <a:latin typeface="Bookman Old Style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6623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l-GR" sz="3600" dirty="0" smtClean="0">
                <a:solidFill>
                  <a:srgbClr val="FF0000"/>
                </a:solidFill>
                <a:latin typeface="Bookman Old Style" pitchFamily="18" charset="0"/>
              </a:rPr>
              <a:t>Θέμα 1</a:t>
            </a:r>
            <a:r>
              <a:rPr lang="el-GR" sz="3600" baseline="30000" dirty="0" smtClean="0">
                <a:solidFill>
                  <a:srgbClr val="FF0000"/>
                </a:solidFill>
                <a:latin typeface="Bookman Old Style" pitchFamily="18" charset="0"/>
              </a:rPr>
              <a:t>ο</a:t>
            </a:r>
            <a:r>
              <a:rPr lang="el-GR" sz="3600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400600"/>
          </a:xfrm>
        </p:spPr>
        <p:txBody>
          <a:bodyPr/>
          <a:lstStyle/>
          <a:p>
            <a:r>
              <a:rPr lang="el-GR" dirty="0" smtClean="0">
                <a:latin typeface="Bookman Old Style" pitchFamily="18" charset="0"/>
              </a:rPr>
              <a:t>Όταν η Τσαλίκογλου κάνει λόγο για </a:t>
            </a:r>
            <a:r>
              <a:rPr lang="en-US" i="1" dirty="0" smtClean="0">
                <a:solidFill>
                  <a:srgbClr val="FF0000"/>
                </a:solidFill>
                <a:latin typeface="Bookman Old Style" pitchFamily="18" charset="0"/>
              </a:rPr>
              <a:t>social distancing</a:t>
            </a:r>
            <a:r>
              <a:rPr lang="el-GR" dirty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l-GR" dirty="0" smtClean="0">
                <a:latin typeface="Bookman Old Style" pitchFamily="18" charset="0"/>
              </a:rPr>
              <a:t>σε τι αναφέρεται; </a:t>
            </a:r>
          </a:p>
          <a:p>
            <a:r>
              <a:rPr lang="el-GR" dirty="0" smtClean="0">
                <a:latin typeface="Bookman Old Style" pitchFamily="18" charset="0"/>
              </a:rPr>
              <a:t>Τι εκφραστικό μέσο αξιοποιεί ;</a:t>
            </a:r>
          </a:p>
          <a:p>
            <a:r>
              <a:rPr lang="el-GR" dirty="0">
                <a:latin typeface="Bookman Old Style" pitchFamily="18" charset="0"/>
              </a:rPr>
              <a:t>Μ</a:t>
            </a:r>
            <a:r>
              <a:rPr lang="el-GR" dirty="0" smtClean="0">
                <a:latin typeface="Bookman Old Style" pitchFamily="18" charset="0"/>
              </a:rPr>
              <a:t>ε ποιο σύγχρονο κοινωνικό φαινόμενο αντιπαραβάλλει το </a:t>
            </a:r>
            <a:r>
              <a:rPr lang="en-US" i="1" dirty="0" smtClean="0">
                <a:latin typeface="Bookman Old Style" pitchFamily="18" charset="0"/>
              </a:rPr>
              <a:t>social distancing</a:t>
            </a:r>
            <a:r>
              <a:rPr lang="el-GR" i="1" dirty="0" smtClean="0">
                <a:latin typeface="Bookman Old Style" pitchFamily="18" charset="0"/>
              </a:rPr>
              <a:t> </a:t>
            </a:r>
            <a:endParaRPr lang="el-GR" dirty="0" smtClean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77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l-GR" sz="3600" dirty="0" smtClean="0">
                <a:solidFill>
                  <a:srgbClr val="FF0000"/>
                </a:solidFill>
                <a:latin typeface="Bookman Old Style" pitchFamily="18" charset="0"/>
              </a:rPr>
              <a:t>Θέμα 2</a:t>
            </a:r>
            <a:r>
              <a:rPr lang="el-GR" sz="3600" baseline="30000" dirty="0" smtClean="0">
                <a:solidFill>
                  <a:srgbClr val="FF0000"/>
                </a:solidFill>
                <a:latin typeface="Bookman Old Style" pitchFamily="18" charset="0"/>
              </a:rPr>
              <a:t>ο</a:t>
            </a:r>
            <a:r>
              <a:rPr lang="el-GR" sz="3600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endParaRPr lang="el-GR" sz="36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640960" cy="5616624"/>
          </a:xfrm>
        </p:spPr>
        <p:txBody>
          <a:bodyPr>
            <a:normAutofit/>
          </a:bodyPr>
          <a:lstStyle/>
          <a:p>
            <a:r>
              <a:rPr lang="el-GR" dirty="0">
                <a:latin typeface="Bookman Old Style" pitchFamily="18" charset="0"/>
              </a:rPr>
              <a:t>α. Εάν υποθέσουμε ότι </a:t>
            </a:r>
            <a:r>
              <a:rPr lang="el-GR" dirty="0" smtClean="0">
                <a:latin typeface="Bookman Old Style" pitchFamily="18" charset="0"/>
              </a:rPr>
              <a:t>στο </a:t>
            </a:r>
            <a:r>
              <a:rPr lang="el-GR" i="1" dirty="0">
                <a:solidFill>
                  <a:srgbClr val="FF0000"/>
                </a:solidFill>
                <a:latin typeface="Bookman Old Style" pitchFamily="18" charset="0"/>
              </a:rPr>
              <a:t>Κείμενο </a:t>
            </a:r>
            <a:r>
              <a:rPr lang="en-US" i="1" dirty="0" smtClean="0">
                <a:solidFill>
                  <a:srgbClr val="FF0000"/>
                </a:solidFill>
                <a:latin typeface="Bookman Old Style" pitchFamily="18" charset="0"/>
              </a:rPr>
              <a:t>1</a:t>
            </a:r>
            <a:r>
              <a:rPr lang="el-GR" dirty="0" smtClean="0">
                <a:latin typeface="Bookman Old Style" pitchFamily="18" charset="0"/>
              </a:rPr>
              <a:t> </a:t>
            </a:r>
            <a:r>
              <a:rPr lang="el-GR" dirty="0">
                <a:latin typeface="Bookman Old Style" pitchFamily="18" charset="0"/>
              </a:rPr>
              <a:t>η </a:t>
            </a:r>
            <a:r>
              <a:rPr lang="el-GR" dirty="0" smtClean="0">
                <a:latin typeface="Bookman Old Style" pitchFamily="18" charset="0"/>
              </a:rPr>
              <a:t>Τσαλίκογλου θέλει </a:t>
            </a:r>
            <a:r>
              <a:rPr lang="el-GR" i="1" dirty="0">
                <a:latin typeface="Bookman Old Style" pitchFamily="18" charset="0"/>
              </a:rPr>
              <a:t>να αποδείξει </a:t>
            </a:r>
            <a:r>
              <a:rPr lang="el-GR" dirty="0">
                <a:latin typeface="Bookman Old Style" pitchFamily="18" charset="0"/>
              </a:rPr>
              <a:t>την ορθότητα των σκέψεών της, να δείξετε </a:t>
            </a:r>
            <a:r>
              <a:rPr lang="el-GR" i="1" dirty="0">
                <a:latin typeface="Bookman Old Style" pitchFamily="18" charset="0"/>
              </a:rPr>
              <a:t>με ποιους τρόπους - γλωσσικές επιλογές </a:t>
            </a:r>
            <a:r>
              <a:rPr lang="el-GR" dirty="0" smtClean="0">
                <a:latin typeface="Bookman Old Style" pitchFamily="18" charset="0"/>
              </a:rPr>
              <a:t>επιτυγχάνει αυτό τον στόχο </a:t>
            </a:r>
            <a:r>
              <a:rPr lang="el-GR" dirty="0">
                <a:latin typeface="Bookman Old Style" pitchFamily="18" charset="0"/>
              </a:rPr>
              <a:t>της </a:t>
            </a:r>
            <a:endParaRPr lang="el-GR" dirty="0" smtClean="0">
              <a:latin typeface="Bookman Old Style" pitchFamily="18" charset="0"/>
            </a:endParaRPr>
          </a:p>
          <a:p>
            <a:r>
              <a:rPr lang="el-GR" dirty="0" smtClean="0">
                <a:latin typeface="Bookman Old Style" pitchFamily="18" charset="0"/>
              </a:rPr>
              <a:t>β. Εάν υποθέσουμε ότι με το </a:t>
            </a:r>
            <a:r>
              <a:rPr lang="el-GR" i="1" dirty="0" smtClean="0">
                <a:solidFill>
                  <a:srgbClr val="FF0000"/>
                </a:solidFill>
                <a:latin typeface="Bookman Old Style" pitchFamily="18" charset="0"/>
              </a:rPr>
              <a:t>Κείμενο </a:t>
            </a:r>
            <a:r>
              <a:rPr lang="en-US" i="1" dirty="0" smtClean="0">
                <a:solidFill>
                  <a:srgbClr val="FF0000"/>
                </a:solidFill>
                <a:latin typeface="Bookman Old Style" pitchFamily="18" charset="0"/>
              </a:rPr>
              <a:t>2</a:t>
            </a:r>
            <a:r>
              <a:rPr lang="el-GR" dirty="0" smtClean="0">
                <a:latin typeface="Bookman Old Style" pitchFamily="18" charset="0"/>
              </a:rPr>
              <a:t> ο ποιητής θέλει </a:t>
            </a:r>
            <a:r>
              <a:rPr lang="el-GR" i="1" dirty="0" smtClean="0">
                <a:latin typeface="Bookman Old Style" pitchFamily="18" charset="0"/>
              </a:rPr>
              <a:t>να συγκινήσει </a:t>
            </a:r>
            <a:r>
              <a:rPr lang="el-GR" dirty="0" smtClean="0">
                <a:latin typeface="Bookman Old Style" pitchFamily="18" charset="0"/>
              </a:rPr>
              <a:t>τον/την αναγνώστρια, να δείξετε </a:t>
            </a:r>
            <a:r>
              <a:rPr lang="el-GR" i="1" dirty="0" smtClean="0">
                <a:latin typeface="Bookman Old Style" pitchFamily="18" charset="0"/>
              </a:rPr>
              <a:t>με ποιους τρόπους - γλωσσικές επιλογές </a:t>
            </a:r>
            <a:r>
              <a:rPr lang="el-GR" dirty="0" smtClean="0">
                <a:latin typeface="Bookman Old Style" pitchFamily="18" charset="0"/>
              </a:rPr>
              <a:t>πετυχαίνει </a:t>
            </a:r>
            <a:r>
              <a:rPr lang="el-GR" dirty="0" smtClean="0">
                <a:latin typeface="Bookman Old Style" pitchFamily="18" charset="0"/>
              </a:rPr>
              <a:t>αυτό </a:t>
            </a:r>
            <a:r>
              <a:rPr lang="el-GR" dirty="0" smtClean="0">
                <a:latin typeface="Bookman Old Style" pitchFamily="18" charset="0"/>
              </a:rPr>
              <a:t>τον στόχο του</a:t>
            </a:r>
            <a:endParaRPr lang="el-GR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67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l-GR" sz="3600" dirty="0" smtClean="0">
                <a:solidFill>
                  <a:srgbClr val="FF0000"/>
                </a:solidFill>
                <a:latin typeface="Bookman Old Style" pitchFamily="18" charset="0"/>
              </a:rPr>
              <a:t>Θέμα 3</a:t>
            </a:r>
            <a:r>
              <a:rPr lang="el-GR" sz="3600" baseline="30000" dirty="0" smtClean="0">
                <a:solidFill>
                  <a:srgbClr val="FF0000"/>
                </a:solidFill>
                <a:latin typeface="Bookman Old Style" pitchFamily="18" charset="0"/>
              </a:rPr>
              <a:t>ο</a:t>
            </a:r>
            <a:r>
              <a:rPr lang="el-GR" sz="3600" dirty="0" smtClean="0">
                <a:solidFill>
                  <a:srgbClr val="FF0000"/>
                </a:solidFill>
                <a:latin typeface="Bookman Old Style" pitchFamily="18" charset="0"/>
              </a:rPr>
              <a:t> (Από το Κείμενο 1)</a:t>
            </a:r>
            <a:endParaRPr lang="el-GR" sz="36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616624"/>
          </a:xfrm>
        </p:spPr>
        <p:txBody>
          <a:bodyPr>
            <a:normAutofit fontScale="92500" lnSpcReduction="10000"/>
          </a:bodyPr>
          <a:lstStyle/>
          <a:p>
            <a:r>
              <a:rPr lang="el-GR" sz="2800" dirty="0" smtClean="0">
                <a:latin typeface="Bookman Old Style" pitchFamily="18" charset="0"/>
              </a:rPr>
              <a:t>Σημειώστε </a:t>
            </a:r>
            <a:r>
              <a:rPr lang="el-GR" sz="2800" i="1" dirty="0" smtClean="0">
                <a:latin typeface="Bookman Old Style" pitchFamily="18" charset="0"/>
              </a:rPr>
              <a:t>Σωστό</a:t>
            </a:r>
            <a:r>
              <a:rPr lang="el-GR" sz="2800" dirty="0" smtClean="0">
                <a:latin typeface="Bookman Old Style" pitchFamily="18" charset="0"/>
              </a:rPr>
              <a:t> ή </a:t>
            </a:r>
            <a:r>
              <a:rPr lang="el-GR" sz="2800" i="1" dirty="0" smtClean="0">
                <a:latin typeface="Bookman Old Style" pitchFamily="18" charset="0"/>
              </a:rPr>
              <a:t>Λάθος </a:t>
            </a:r>
            <a:r>
              <a:rPr lang="el-GR" sz="2800" dirty="0" smtClean="0">
                <a:latin typeface="Bookman Old Style" pitchFamily="18" charset="0"/>
              </a:rPr>
              <a:t>στα παρακάτω:</a:t>
            </a:r>
          </a:p>
          <a:p>
            <a:pPr marL="514350" indent="-514350">
              <a:buAutoNum type="arabicParenR"/>
            </a:pPr>
            <a:r>
              <a:rPr lang="el-GR" sz="2800" dirty="0" smtClean="0">
                <a:latin typeface="Bookman Old Style" pitchFamily="18" charset="0"/>
              </a:rPr>
              <a:t>Η Τσαλίκογλου ισχυρίζεται ότι η νιότη είναι αλαζονική</a:t>
            </a:r>
          </a:p>
          <a:p>
            <a:pPr marL="514350" indent="-514350">
              <a:buAutoNum type="arabicParenR"/>
            </a:pPr>
            <a:r>
              <a:rPr lang="el-GR" sz="2800" dirty="0" smtClean="0">
                <a:latin typeface="Bookman Old Style" pitchFamily="18" charset="0"/>
              </a:rPr>
              <a:t>Η ατομική ευθύνη συνάδει με τη ναρκισσιστική εποχή μας</a:t>
            </a:r>
          </a:p>
          <a:p>
            <a:pPr marL="514350" indent="-514350">
              <a:buAutoNum type="arabicParenR"/>
            </a:pPr>
            <a:r>
              <a:rPr lang="el-GR" sz="2800" dirty="0" smtClean="0">
                <a:latin typeface="Bookman Old Style" pitchFamily="18" charset="0"/>
              </a:rPr>
              <a:t>Νηπενθής είναι η εποχή στην οποία αρμόζει το πένθος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el-GR" sz="2800" dirty="0">
                <a:latin typeface="Bookman Old Style" pitchFamily="18" charset="0"/>
              </a:rPr>
              <a:t>Ένα κινητό στη θέση του τελευταίου </a:t>
            </a:r>
            <a:r>
              <a:rPr lang="el-GR" sz="2800" dirty="0" smtClean="0">
                <a:latin typeface="Bookman Old Style" pitchFamily="18" charset="0"/>
              </a:rPr>
              <a:t>αποχαιρετισμού αποτελεί την εκδίκηση </a:t>
            </a:r>
            <a:r>
              <a:rPr lang="el-GR" sz="2800" dirty="0">
                <a:latin typeface="Bookman Old Style" pitchFamily="18" charset="0"/>
              </a:rPr>
              <a:t>της ψηφιακής </a:t>
            </a:r>
            <a:r>
              <a:rPr lang="el-GR" sz="2800" dirty="0" smtClean="0">
                <a:latin typeface="Bookman Old Style" pitchFamily="18" charset="0"/>
              </a:rPr>
              <a:t>τεχνολογίας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el-GR" sz="2800" dirty="0" smtClean="0">
                <a:latin typeface="Bookman Old Style" pitchFamily="18" charset="0"/>
              </a:rPr>
              <a:t>Κάποιος </a:t>
            </a:r>
            <a:r>
              <a:rPr lang="el-GR" sz="2800" dirty="0">
                <a:latin typeface="Bookman Old Style" pitchFamily="18" charset="0"/>
              </a:rPr>
              <a:t>άνθρωπος </a:t>
            </a:r>
            <a:r>
              <a:rPr lang="el-GR" sz="2800" dirty="0" smtClean="0">
                <a:latin typeface="Bookman Old Style" pitchFamily="18" charset="0"/>
              </a:rPr>
              <a:t>στο σπίτι, </a:t>
            </a:r>
            <a:r>
              <a:rPr lang="el-GR" sz="2800" dirty="0">
                <a:latin typeface="Bookman Old Style" pitchFamily="18" charset="0"/>
              </a:rPr>
              <a:t>με τον οποίο μας ενώνει </a:t>
            </a:r>
            <a:r>
              <a:rPr lang="el-GR" sz="2800" dirty="0" smtClean="0">
                <a:latin typeface="Bookman Old Style" pitchFamily="18" charset="0"/>
              </a:rPr>
              <a:t>σχέση εμπιστοσύνης,</a:t>
            </a:r>
            <a:r>
              <a:rPr lang="el-GR" sz="2800" dirty="0" smtClean="0">
                <a:latin typeface="Bookman Old Style" pitchFamily="18" charset="0"/>
              </a:rPr>
              <a:t> μας δημιουργεί ασφάλεια </a:t>
            </a:r>
            <a:endParaRPr lang="el-GR" sz="2800" dirty="0">
              <a:latin typeface="Bookman Old Style" pitchFamily="18" charset="0"/>
            </a:endParaRPr>
          </a:p>
          <a:p>
            <a:pPr marL="514350" indent="-514350">
              <a:buAutoNum type="arabicParenR"/>
            </a:pPr>
            <a:endParaRPr lang="el-GR" dirty="0" smtClean="0"/>
          </a:p>
          <a:p>
            <a:pPr marL="514350" indent="-514350">
              <a:buAutoNum type="arabicParenR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289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rgbClr val="FF0000"/>
                </a:solidFill>
                <a:latin typeface="Bookman Old Style" pitchFamily="18" charset="0"/>
              </a:rPr>
              <a:t>Θέμα 4</a:t>
            </a:r>
            <a:r>
              <a:rPr lang="el-GR" sz="3200" baseline="30000" dirty="0" smtClean="0">
                <a:solidFill>
                  <a:srgbClr val="FF0000"/>
                </a:solidFill>
                <a:latin typeface="Bookman Old Style" pitchFamily="18" charset="0"/>
              </a:rPr>
              <a:t>ο </a:t>
            </a:r>
            <a:r>
              <a:rPr lang="el-GR" sz="3200" dirty="0" smtClean="0">
                <a:solidFill>
                  <a:srgbClr val="FF0000"/>
                </a:solidFill>
                <a:latin typeface="Bookman Old Style" pitchFamily="18" charset="0"/>
              </a:rPr>
              <a:t> (Κείμενο 3)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616624"/>
          </a:xfrm>
        </p:spPr>
        <p:txBody>
          <a:bodyPr>
            <a:normAutofit fontScale="85000" lnSpcReduction="10000"/>
          </a:bodyPr>
          <a:lstStyle/>
          <a:p>
            <a:r>
              <a:rPr lang="el-GR" dirty="0">
                <a:latin typeface="Bookman Old Style" pitchFamily="18" charset="0"/>
              </a:rPr>
              <a:t>Ποιο είναι το </a:t>
            </a:r>
            <a:r>
              <a:rPr lang="el-GR" i="1" dirty="0">
                <a:solidFill>
                  <a:srgbClr val="FF0000"/>
                </a:solidFill>
                <a:latin typeface="Bookman Old Style" pitchFamily="18" charset="0"/>
              </a:rPr>
              <a:t>θέμα</a:t>
            </a:r>
            <a:r>
              <a:rPr lang="el-GR" dirty="0">
                <a:latin typeface="Bookman Old Style" pitchFamily="18" charset="0"/>
              </a:rPr>
              <a:t> </a:t>
            </a:r>
            <a:r>
              <a:rPr lang="el-GR" dirty="0" smtClean="0">
                <a:latin typeface="Bookman Old Style" pitchFamily="18" charset="0"/>
              </a:rPr>
              <a:t>του ποιήματος στο </a:t>
            </a:r>
            <a:r>
              <a:rPr lang="el-GR" i="1" dirty="0" smtClean="0">
                <a:latin typeface="Bookman Old Style" pitchFamily="18" charset="0"/>
              </a:rPr>
              <a:t>Κείμενο 3</a:t>
            </a:r>
            <a:r>
              <a:rPr lang="el-GR" dirty="0" smtClean="0">
                <a:latin typeface="Bookman Old Style" pitchFamily="18" charset="0"/>
              </a:rPr>
              <a:t>; </a:t>
            </a:r>
          </a:p>
          <a:p>
            <a:r>
              <a:rPr lang="el-GR" dirty="0" smtClean="0">
                <a:latin typeface="Bookman Old Style" pitchFamily="18" charset="0"/>
              </a:rPr>
              <a:t>Ποια </a:t>
            </a:r>
            <a:r>
              <a:rPr lang="el-GR" dirty="0">
                <a:latin typeface="Bookman Old Style" pitchFamily="18" charset="0"/>
              </a:rPr>
              <a:t>είναι </a:t>
            </a:r>
            <a:r>
              <a:rPr lang="el-GR" i="1" dirty="0">
                <a:solidFill>
                  <a:srgbClr val="FF0000"/>
                </a:solidFill>
                <a:latin typeface="Bookman Old Style" pitchFamily="18" charset="0"/>
              </a:rPr>
              <a:t>η άποψή σας </a:t>
            </a:r>
            <a:r>
              <a:rPr lang="el-GR" dirty="0">
                <a:latin typeface="Bookman Old Style" pitchFamily="18" charset="0"/>
              </a:rPr>
              <a:t>για </a:t>
            </a:r>
            <a:r>
              <a:rPr lang="el-GR" i="1" dirty="0">
                <a:solidFill>
                  <a:srgbClr val="FF0000"/>
                </a:solidFill>
                <a:latin typeface="Bookman Old Style" pitchFamily="18" charset="0"/>
              </a:rPr>
              <a:t>τον τρόπο </a:t>
            </a:r>
            <a:r>
              <a:rPr lang="el-GR" i="1" dirty="0" smtClean="0">
                <a:latin typeface="Bookman Old Style" pitchFamily="18" charset="0"/>
              </a:rPr>
              <a:t>με τον οποίο το αντιμετωπίζει</a:t>
            </a:r>
            <a:r>
              <a:rPr lang="el-GR" dirty="0" smtClean="0">
                <a:latin typeface="Bookman Old Style" pitchFamily="18" charset="0"/>
              </a:rPr>
              <a:t> </a:t>
            </a:r>
            <a:r>
              <a:rPr lang="el-GR" i="1" dirty="0" smtClean="0">
                <a:solidFill>
                  <a:srgbClr val="FF0000"/>
                </a:solidFill>
                <a:latin typeface="Bookman Old Style" pitchFamily="18" charset="0"/>
              </a:rPr>
              <a:t>το </a:t>
            </a:r>
            <a:r>
              <a:rPr lang="el-GR" i="1" dirty="0">
                <a:solidFill>
                  <a:srgbClr val="FF0000"/>
                </a:solidFill>
                <a:latin typeface="Bookman Old Style" pitchFamily="18" charset="0"/>
              </a:rPr>
              <a:t>ποιητικό υποκείμενο</a:t>
            </a:r>
            <a:r>
              <a:rPr lang="el-GR" dirty="0" smtClean="0">
                <a:latin typeface="Bookman Old Style" pitchFamily="18" charset="0"/>
              </a:rPr>
              <a:t>;</a:t>
            </a:r>
          </a:p>
          <a:p>
            <a:pPr marL="0" indent="0" algn="r">
              <a:buNone/>
            </a:pPr>
            <a:r>
              <a:rPr lang="el-GR" dirty="0" smtClean="0">
                <a:latin typeface="Bookman Old Style" pitchFamily="18" charset="0"/>
              </a:rPr>
              <a:t>(</a:t>
            </a:r>
            <a:r>
              <a:rPr lang="el-GR" dirty="0">
                <a:latin typeface="Bookman Old Style" pitchFamily="18" charset="0"/>
              </a:rPr>
              <a:t>100-150 </a:t>
            </a:r>
            <a:r>
              <a:rPr lang="el-GR" dirty="0" smtClean="0">
                <a:latin typeface="Bookman Old Style" pitchFamily="18" charset="0"/>
              </a:rPr>
              <a:t>λέξεις</a:t>
            </a:r>
            <a:r>
              <a:rPr lang="el-GR" dirty="0" smtClean="0"/>
              <a:t>)</a:t>
            </a:r>
            <a:endParaRPr lang="el-GR" dirty="0"/>
          </a:p>
          <a:p>
            <a:endParaRPr lang="el-GR" sz="3000" dirty="0" smtClean="0">
              <a:latin typeface="Bookman Old Style" pitchFamily="18" charset="0"/>
            </a:endParaRPr>
          </a:p>
          <a:p>
            <a:r>
              <a:rPr lang="el-GR" sz="3000" dirty="0" smtClean="0">
                <a:latin typeface="Bookman Old Style" pitchFamily="18" charset="0"/>
              </a:rPr>
              <a:t>3 ζητούμενα στο συγκεκριμένο θέμα:</a:t>
            </a:r>
          </a:p>
          <a:p>
            <a:pPr marL="0" indent="0">
              <a:buNone/>
            </a:pPr>
            <a:r>
              <a:rPr lang="el-GR" sz="3000" dirty="0" smtClean="0">
                <a:latin typeface="Bookman Old Style" pitchFamily="18" charset="0"/>
              </a:rPr>
              <a:t>1. Ποιο είναι το θέμα του ποιήματος;</a:t>
            </a:r>
          </a:p>
          <a:p>
            <a:pPr marL="0" indent="0">
              <a:buNone/>
            </a:pPr>
            <a:r>
              <a:rPr lang="el-GR" sz="3000" dirty="0" smtClean="0">
                <a:latin typeface="Bookman Old Style" pitchFamily="18" charset="0"/>
              </a:rPr>
              <a:t>2. Με ποιον τρόπο το αντιμετωπίζει [=το θέμα] το ποιητικό υποκείμενο;</a:t>
            </a:r>
          </a:p>
          <a:p>
            <a:pPr marL="0" indent="0">
              <a:buNone/>
            </a:pPr>
            <a:r>
              <a:rPr lang="el-GR" sz="3000" dirty="0" smtClean="0">
                <a:latin typeface="Bookman Old Style" pitchFamily="18" charset="0"/>
              </a:rPr>
              <a:t>3. Να σχολιάσω τον τρόπο του ποιητικού υποκειμένου. </a:t>
            </a:r>
          </a:p>
          <a:p>
            <a:pPr marL="0" indent="0">
              <a:buNone/>
            </a:pPr>
            <a:r>
              <a:rPr lang="el-GR" sz="3000" dirty="0" smtClean="0">
                <a:latin typeface="Bookman Old Style" pitchFamily="18" charset="0"/>
              </a:rPr>
              <a:t>(</a:t>
            </a:r>
            <a:r>
              <a:rPr lang="el-GR" sz="2400" i="1" dirty="0" smtClean="0">
                <a:latin typeface="Bookman Old Style" pitchFamily="18" charset="0"/>
              </a:rPr>
              <a:t>Πηγή: Γιάννης Παπαεωργάκης, βλέπε Βιβλιογραφικές αναφορές</a:t>
            </a:r>
            <a:r>
              <a:rPr lang="el-GR" sz="3000" dirty="0" smtClean="0">
                <a:latin typeface="Bookman Old Style" pitchFamily="18" charset="0"/>
              </a:rPr>
              <a:t>)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892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l-GR" sz="3600" dirty="0" smtClean="0">
                <a:solidFill>
                  <a:srgbClr val="FF0000"/>
                </a:solidFill>
                <a:latin typeface="Bookman Old Style" pitchFamily="18" charset="0"/>
              </a:rPr>
              <a:t>Θέμα 5</a:t>
            </a:r>
            <a:r>
              <a:rPr lang="el-GR" sz="3600" baseline="30000" dirty="0" smtClean="0">
                <a:solidFill>
                  <a:srgbClr val="FF0000"/>
                </a:solidFill>
                <a:latin typeface="Bookman Old Style" pitchFamily="18" charset="0"/>
              </a:rPr>
              <a:t>ο 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472608"/>
          </a:xfrm>
        </p:spPr>
        <p:txBody>
          <a:bodyPr/>
          <a:lstStyle/>
          <a:p>
            <a:r>
              <a:rPr lang="el-GR" i="1" dirty="0" smtClean="0">
                <a:solidFill>
                  <a:srgbClr val="FF0000"/>
                </a:solidFill>
                <a:latin typeface="Bookman Old Style" pitchFamily="18" charset="0"/>
              </a:rPr>
              <a:t>«Ποια </a:t>
            </a:r>
            <a:r>
              <a:rPr lang="el-GR" i="1" dirty="0">
                <a:solidFill>
                  <a:srgbClr val="FF0000"/>
                </a:solidFill>
                <a:latin typeface="Bookman Old Style" pitchFamily="18" charset="0"/>
              </a:rPr>
              <a:t>είναι η πιο θεμελιώδης, σοκαριστική συνειδητοποίηση που θα κάνουμε αυτή την εποχή</a:t>
            </a:r>
            <a:r>
              <a:rPr lang="el-GR" i="1" dirty="0" smtClean="0">
                <a:solidFill>
                  <a:srgbClr val="FF0000"/>
                </a:solidFill>
                <a:latin typeface="Bookman Old Style" pitchFamily="18" charset="0"/>
              </a:rPr>
              <a:t>;»</a:t>
            </a:r>
            <a:r>
              <a:rPr lang="el-GR" i="1" dirty="0" smtClean="0">
                <a:latin typeface="Bookman Old Style" pitchFamily="18" charset="0"/>
              </a:rPr>
              <a:t>, </a:t>
            </a:r>
            <a:r>
              <a:rPr lang="el-GR" dirty="0" smtClean="0">
                <a:latin typeface="Bookman Old Style" pitchFamily="18" charset="0"/>
              </a:rPr>
              <a:t>κατά την Τσαλίκογλου. </a:t>
            </a:r>
          </a:p>
          <a:p>
            <a:r>
              <a:rPr lang="el-GR" dirty="0" smtClean="0">
                <a:latin typeface="Bookman Old Style" pitchFamily="18" charset="0"/>
              </a:rPr>
              <a:t>Συμφωνείτε με την άποψη και την τεμηρίωσή της ή μήπως έχετε να αντιπαραθέσετε άλλη βιωμένη διαπίστωση; (περίπου 300-350 λέξεις)</a:t>
            </a:r>
            <a:endParaRPr lang="el-GR" dirty="0">
              <a:latin typeface="Bookman Old Style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2411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472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Φύλλο Εργασίας  στη Λογοτεχνία – Γλώσσα Γ΄Λυκείου</vt:lpstr>
      <vt:lpstr>Κείμενο εργασίας (1)</vt:lpstr>
      <vt:lpstr>Κείμενο εργασίας (2)</vt:lpstr>
      <vt:lpstr>Κείμενο εργασίας (3)</vt:lpstr>
      <vt:lpstr>Θέμα 1ο </vt:lpstr>
      <vt:lpstr>Θέμα 2ο </vt:lpstr>
      <vt:lpstr>Θέμα 3ο (Από το Κείμενο 1)</vt:lpstr>
      <vt:lpstr>Θέμα 4ο  (Κείμενο 3)</vt:lpstr>
      <vt:lpstr>Θέμα 5ο </vt:lpstr>
      <vt:lpstr>Βιβλιογραφικές αναφορές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Φύλλα Εργασίας  στη Λογοτεχνία - Έκφραση Γ΄Λυκείου</dc:title>
  <dc:creator>User</dc:creator>
  <cp:lastModifiedBy>User</cp:lastModifiedBy>
  <cp:revision>12</cp:revision>
  <dcterms:created xsi:type="dcterms:W3CDTF">2020-03-24T18:58:45Z</dcterms:created>
  <dcterms:modified xsi:type="dcterms:W3CDTF">2020-03-24T21:04:51Z</dcterms:modified>
</cp:coreProperties>
</file>