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8" r:id="rId3"/>
    <p:sldId id="257" r:id="rId4"/>
    <p:sldId id="260" r:id="rId5"/>
    <p:sldId id="258" r:id="rId6"/>
    <p:sldId id="259" r:id="rId7"/>
    <p:sldId id="262" r:id="rId8"/>
    <p:sldId id="261"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l-G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245099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A47BFA0-30F7-4B75-A074-D1A68A058525}" type="datetimeFigureOut">
              <a:rPr lang="el-GR" smtClean="0"/>
              <a:t>22/4/2020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49561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422523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smtClean="0"/>
              <a:t>Στυλ κύριου τίτλου</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662444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972775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47BFA0-30F7-4B75-A074-D1A68A058525}" type="datetimeFigureOut">
              <a:rPr lang="el-GR" smtClean="0"/>
              <a:t>22/4/2020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1091120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A47BFA0-30F7-4B75-A074-D1A68A058525}" type="datetimeFigureOut">
              <a:rPr lang="el-GR" smtClean="0"/>
              <a:t>22/4/2020</a:t>
            </a:fld>
            <a:endParaRPr lang="el-GR"/>
          </a:p>
        </p:txBody>
      </p:sp>
      <p:sp>
        <p:nvSpPr>
          <p:cNvPr id="8" name="Footer Placeholder 7"/>
          <p:cNvSpPr>
            <a:spLocks noGrp="1"/>
          </p:cNvSpPr>
          <p:nvPr>
            <p:ph type="ftr" sz="quarter" idx="11"/>
          </p:nvPr>
        </p:nvSpPr>
        <p:spPr>
          <a:xfrm>
            <a:off x="561111" y="6391838"/>
            <a:ext cx="3644282" cy="304801"/>
          </a:xfrm>
        </p:spPr>
        <p:txBody>
          <a:bodyPr/>
          <a:lstStyle/>
          <a:p>
            <a:endParaRPr lang="el-GR"/>
          </a:p>
        </p:txBody>
      </p:sp>
      <p:sp>
        <p:nvSpPr>
          <p:cNvPr id="9" name="Slide Number Placeholder 8"/>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2178376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4024343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420761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38984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A47BFA0-30F7-4B75-A074-D1A68A058525}" type="datetimeFigureOut">
              <a:rPr lang="el-GR" smtClean="0"/>
              <a:t>22/4/2020</a:t>
            </a:fld>
            <a:endParaRPr lang="el-GR"/>
          </a:p>
        </p:txBody>
      </p:sp>
      <p:sp>
        <p:nvSpPr>
          <p:cNvPr id="5" name="Footer Placeholder 4"/>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31833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A47BFA0-30F7-4B75-A074-D1A68A058525}" type="datetimeFigureOut">
              <a:rPr lang="el-GR" smtClean="0"/>
              <a:t>22/4/2020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409137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A47BFA0-30F7-4B75-A074-D1A68A058525}" type="datetimeFigureOut">
              <a:rPr lang="el-GR" smtClean="0"/>
              <a:t>22/4/2020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412659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A47BFA0-30F7-4B75-A074-D1A68A058525}" type="datetimeFigureOut">
              <a:rPr lang="el-GR" smtClean="0"/>
              <a:t>22/4/2020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21802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7BFA0-30F7-4B75-A074-D1A68A058525}" type="datetimeFigureOut">
              <a:rPr lang="el-GR" smtClean="0"/>
              <a:t>22/4/2020</a:t>
            </a:fld>
            <a:endParaRPr lang="el-GR"/>
          </a:p>
        </p:txBody>
      </p:sp>
      <p:sp>
        <p:nvSpPr>
          <p:cNvPr id="3" name="Footer Placeholder 2"/>
          <p:cNvSpPr>
            <a:spLocks noGrp="1"/>
          </p:cNvSpPr>
          <p:nvPr>
            <p:ph type="ftr" sz="quarter" idx="11"/>
          </p:nvPr>
        </p:nvSpPr>
        <p:spPr/>
        <p:txBody>
          <a:bodyPr/>
          <a:lstStyle/>
          <a:p>
            <a:endParaRPr lang="el-G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41114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A47BFA0-30F7-4B75-A074-D1A68A058525}" type="datetimeFigureOut">
              <a:rPr lang="el-GR" smtClean="0"/>
              <a:t>22/4/2020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542912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A47BFA0-30F7-4B75-A074-D1A68A058525}" type="datetimeFigureOut">
              <a:rPr lang="el-GR" smtClean="0"/>
              <a:t>22/4/2020</a:t>
            </a:fld>
            <a:endParaRPr lang="el-GR"/>
          </a:p>
        </p:txBody>
      </p:sp>
      <p:sp>
        <p:nvSpPr>
          <p:cNvPr id="6" name="Footer Placeholder 5"/>
          <p:cNvSpPr>
            <a:spLocks noGrp="1"/>
          </p:cNvSpPr>
          <p:nvPr>
            <p:ph type="ftr" sz="quarter" idx="11"/>
          </p:nvPr>
        </p:nvSpPr>
        <p:spPr/>
        <p:txBody>
          <a:bodyPr/>
          <a:lstStyle/>
          <a:p>
            <a:endParaRPr lang="el-G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C5BC020-A794-40C7-8ECF-D8255EB65602}" type="slidenum">
              <a:rPr lang="el-GR" smtClean="0"/>
              <a:t>‹#›</a:t>
            </a:fld>
            <a:endParaRPr lang="el-GR"/>
          </a:p>
        </p:txBody>
      </p:sp>
    </p:spTree>
    <p:extLst>
      <p:ext uri="{BB962C8B-B14F-4D97-AF65-F5344CB8AC3E}">
        <p14:creationId xmlns:p14="http://schemas.microsoft.com/office/powerpoint/2010/main" val="3782566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A47BFA0-30F7-4B75-A074-D1A68A058525}" type="datetimeFigureOut">
              <a:rPr lang="el-GR" smtClean="0"/>
              <a:t>22/4/2020</a:t>
            </a:fld>
            <a:endParaRPr lang="el-G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l-G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C5BC020-A794-40C7-8ECF-D8255EB65602}" type="slidenum">
              <a:rPr lang="el-GR" smtClean="0"/>
              <a:t>‹#›</a:t>
            </a:fld>
            <a:endParaRPr lang="el-GR"/>
          </a:p>
        </p:txBody>
      </p:sp>
    </p:spTree>
    <p:extLst>
      <p:ext uri="{BB962C8B-B14F-4D97-AF65-F5344CB8AC3E}">
        <p14:creationId xmlns:p14="http://schemas.microsoft.com/office/powerpoint/2010/main" val="393452036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dirty="0" smtClean="0"/>
              <a:t>ΠΟΛΙΤΙΚΗ ΠΑΙΔΕΙΑ </a:t>
            </a:r>
            <a:br>
              <a:rPr lang="el-GR" dirty="0" smtClean="0"/>
            </a:br>
            <a:r>
              <a:rPr lang="el-GR" sz="3600" dirty="0" smtClean="0"/>
              <a:t> </a:t>
            </a:r>
            <a:br>
              <a:rPr lang="el-GR" sz="3600" dirty="0" smtClean="0"/>
            </a:br>
            <a:r>
              <a:rPr lang="el-GR" dirty="0" smtClean="0"/>
              <a:t>Η οικονομία  </a:t>
            </a:r>
            <a:endParaRPr lang="el-GR" dirty="0"/>
          </a:p>
        </p:txBody>
      </p:sp>
      <p:sp>
        <p:nvSpPr>
          <p:cNvPr id="3" name="Υπότιτλος 2"/>
          <p:cNvSpPr>
            <a:spLocks noGrp="1"/>
          </p:cNvSpPr>
          <p:nvPr>
            <p:ph type="subTitle" idx="1"/>
          </p:nvPr>
        </p:nvSpPr>
        <p:spPr/>
        <p:txBody>
          <a:bodyPr/>
          <a:lstStyle/>
          <a:p>
            <a:r>
              <a:rPr lang="el-GR" dirty="0" smtClean="0"/>
              <a:t>Α ΛΥΚΕΙΟΥ </a:t>
            </a:r>
          </a:p>
          <a:p>
            <a:r>
              <a:rPr lang="el-GR" dirty="0" smtClean="0"/>
              <a:t>Εισηγήτρια Αναστασία Μαυροθαλασσίτη </a:t>
            </a:r>
          </a:p>
          <a:p>
            <a:endParaRPr lang="el-GR" dirty="0"/>
          </a:p>
        </p:txBody>
      </p:sp>
    </p:spTree>
    <p:extLst>
      <p:ext uri="{BB962C8B-B14F-4D97-AF65-F5344CB8AC3E}">
        <p14:creationId xmlns:p14="http://schemas.microsoft.com/office/powerpoint/2010/main" val="24535189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ΠΟΙΟΣ Ο ΡΟΛΟΣ ΤΗΣ ΔΙΑΦΗΜΙΣΗΣ ΣΤΗΝ ΚΑΤΑΝΑΛΩΣΗ</a:t>
            </a:r>
            <a:r>
              <a:rPr lang="en-GB" dirty="0" smtClean="0"/>
              <a:t>;</a:t>
            </a:r>
            <a:endParaRPr lang="el-GR" dirty="0"/>
          </a:p>
        </p:txBody>
      </p:sp>
      <p:sp>
        <p:nvSpPr>
          <p:cNvPr id="3" name="Θέση περιεχομένου 2"/>
          <p:cNvSpPr>
            <a:spLocks noGrp="1"/>
          </p:cNvSpPr>
          <p:nvPr>
            <p:ph idx="1"/>
          </p:nvPr>
        </p:nvSpPr>
        <p:spPr/>
        <p:txBody>
          <a:bodyPr/>
          <a:lstStyle/>
          <a:p>
            <a:r>
              <a:rPr lang="el-GR" dirty="0" smtClean="0"/>
              <a:t>Πολλές φορές καταναλώνουμε (αγοράζουμε και χρησιμοποιούμε ή δεν χρησιμοποιούμε κάτι επειδή το είδαμε σε μια διαφήμιση ή επειδή το χρησιμοποιούν και άλλοι )  </a:t>
            </a:r>
            <a:endParaRPr lang="el-GR" dirty="0"/>
          </a:p>
        </p:txBody>
      </p:sp>
    </p:spTree>
    <p:extLst>
      <p:ext uri="{BB962C8B-B14F-4D97-AF65-F5344CB8AC3E}">
        <p14:creationId xmlns:p14="http://schemas.microsoft.com/office/powerpoint/2010/main" val="42281661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ΔΙΑΦΗΜΙΣΗ</a:t>
            </a:r>
            <a:endParaRPr lang="el-GR" dirty="0"/>
          </a:p>
        </p:txBody>
      </p:sp>
      <p:sp>
        <p:nvSpPr>
          <p:cNvPr id="3" name="Θέση περιεχομένου 2"/>
          <p:cNvSpPr>
            <a:spLocks noGrp="1"/>
          </p:cNvSpPr>
          <p:nvPr>
            <p:ph idx="1"/>
          </p:nvPr>
        </p:nvSpPr>
        <p:spPr/>
        <p:txBody>
          <a:bodyPr/>
          <a:lstStyle/>
          <a:p>
            <a:r>
              <a:rPr lang="el-GR" dirty="0" smtClean="0"/>
              <a:t>ΜΗΧΑΝΙΣΜΟΣ ΠΛΗΡΟΦΟΡΗΣΗΣ  ΚΑΙ ΧΕΙΡΑΓΩΓΗΣΗΣ ΤΟΥ ΑΝΘΡΩΠΟΥ </a:t>
            </a:r>
            <a:endParaRPr lang="el-GR" dirty="0"/>
          </a:p>
        </p:txBody>
      </p:sp>
    </p:spTree>
    <p:extLst>
      <p:ext uri="{BB962C8B-B14F-4D97-AF65-F5344CB8AC3E}">
        <p14:creationId xmlns:p14="http://schemas.microsoft.com/office/powerpoint/2010/main" val="3664607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ΚΑΛΟ ΝΑ ΞΕΡΟΥΜΕ </a:t>
            </a:r>
            <a:endParaRPr lang="el-GR" dirty="0"/>
          </a:p>
        </p:txBody>
      </p:sp>
      <p:sp>
        <p:nvSpPr>
          <p:cNvPr id="3" name="Θέση περιεχομένου 2"/>
          <p:cNvSpPr>
            <a:spLocks noGrp="1"/>
          </p:cNvSpPr>
          <p:nvPr>
            <p:ph idx="1"/>
          </p:nvPr>
        </p:nvSpPr>
        <p:spPr/>
        <p:txBody>
          <a:bodyPr/>
          <a:lstStyle/>
          <a:p>
            <a:r>
              <a:rPr lang="el-GR" dirty="0" smtClean="0"/>
              <a:t>Η Διαφήμιση δημιουργεί πλασματικές ανάγκες. </a:t>
            </a:r>
          </a:p>
          <a:p>
            <a:r>
              <a:rPr lang="el-GR" dirty="0" smtClean="0"/>
              <a:t>Ο κόσμος της διαφήμισης είναι εικονικός ( ψεύτικος ) και διαφέρει από τον πραγματικό κόσμο. </a:t>
            </a:r>
          </a:p>
          <a:p>
            <a:r>
              <a:rPr lang="el-GR" dirty="0" smtClean="0"/>
              <a:t>Τα Μέσα μαζικής Επικοινωνίας χρησιμοποιούν τον δικό τους τρόπο για να περάσουν το μήνυμα τους στον κόσμο. </a:t>
            </a:r>
          </a:p>
          <a:p>
            <a:r>
              <a:rPr lang="el-GR" dirty="0" smtClean="0"/>
              <a:t>Κάθε άτομο ερμηνεύει με τον δικό του τρόπο ( νοοτροπία και προσωπικότητα ) το ίδιο διαφημιστικό μήνυμα που κάποιος άλλος θα το ερμηνεύσει διαφορετικά. </a:t>
            </a:r>
            <a:endParaRPr lang="el-GR" dirty="0"/>
          </a:p>
        </p:txBody>
      </p:sp>
    </p:spTree>
    <p:extLst>
      <p:ext uri="{BB962C8B-B14F-4D97-AF65-F5344CB8AC3E}">
        <p14:creationId xmlns:p14="http://schemas.microsoft.com/office/powerpoint/2010/main" val="257926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Αυτοαξιολόγηση</a:t>
            </a:r>
            <a:r>
              <a:rPr lang="el-GR" dirty="0" smtClean="0"/>
              <a:t> </a:t>
            </a:r>
            <a:endParaRPr lang="el-GR" dirty="0"/>
          </a:p>
        </p:txBody>
      </p:sp>
      <p:sp>
        <p:nvSpPr>
          <p:cNvPr id="3" name="Θέση περιεχομένου 2"/>
          <p:cNvSpPr>
            <a:spLocks noGrp="1"/>
          </p:cNvSpPr>
          <p:nvPr>
            <p:ph idx="1"/>
          </p:nvPr>
        </p:nvSpPr>
        <p:spPr/>
        <p:txBody>
          <a:bodyPr/>
          <a:lstStyle/>
          <a:p>
            <a:r>
              <a:rPr lang="el-GR" dirty="0" smtClean="0"/>
              <a:t>Τώρα καλείστε να ανοίξετε το δεύτερο φύλο και να απαντήσετε στις ερωτήσεις που βρίσκονται εκεί. Προσπαθήστε να απαντήσετε με δικά σας λόγια και παραδείγματα. Περιμένω τις απαντήσεις σας στο </a:t>
            </a:r>
            <a:r>
              <a:rPr lang="en-GB" dirty="0" smtClean="0"/>
              <a:t>email </a:t>
            </a:r>
            <a:r>
              <a:rPr lang="el-GR" dirty="0" smtClean="0"/>
              <a:t>μου.</a:t>
            </a:r>
          </a:p>
          <a:p>
            <a:r>
              <a:rPr lang="el-GR" dirty="0" smtClean="0"/>
              <a:t>Καλή επιτυχία </a:t>
            </a:r>
          </a:p>
          <a:p>
            <a:pPr marL="0" indent="0">
              <a:buNone/>
            </a:pPr>
            <a:endParaRPr lang="el-GR" dirty="0"/>
          </a:p>
          <a:p>
            <a:pPr marL="0" indent="0">
              <a:buNone/>
            </a:pPr>
            <a:endParaRPr lang="el-GR" dirty="0" smtClean="0"/>
          </a:p>
          <a:p>
            <a:pPr marL="0" indent="0">
              <a:buNone/>
            </a:pPr>
            <a:endParaRPr lang="el-GR" dirty="0"/>
          </a:p>
          <a:p>
            <a:pPr marL="0" indent="0">
              <a:buNone/>
            </a:pPr>
            <a:r>
              <a:rPr lang="el-GR" dirty="0" err="1" smtClean="0"/>
              <a:t>Αναστασσία</a:t>
            </a:r>
            <a:r>
              <a:rPr lang="el-GR" dirty="0" smtClean="0"/>
              <a:t> Μαυροθαλασσίτη </a:t>
            </a:r>
            <a:endParaRPr lang="el-GR" dirty="0"/>
          </a:p>
        </p:txBody>
      </p:sp>
    </p:spTree>
    <p:extLst>
      <p:ext uri="{BB962C8B-B14F-4D97-AF65-F5344CB8AC3E}">
        <p14:creationId xmlns:p14="http://schemas.microsoft.com/office/powerpoint/2010/main" val="395460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heel(1)">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t>ΟΔΗΓΙΕΣ </a:t>
            </a:r>
            <a:endParaRPr lang="el-GR" dirty="0"/>
          </a:p>
        </p:txBody>
      </p:sp>
      <p:sp>
        <p:nvSpPr>
          <p:cNvPr id="3" name="Θέση περιεχομένου 2"/>
          <p:cNvSpPr>
            <a:spLocks noGrp="1"/>
          </p:cNvSpPr>
          <p:nvPr>
            <p:ph idx="1"/>
          </p:nvPr>
        </p:nvSpPr>
        <p:spPr/>
        <p:txBody>
          <a:bodyPr/>
          <a:lstStyle/>
          <a:p>
            <a:r>
              <a:rPr lang="el-GR" dirty="0" smtClean="0"/>
              <a:t>Στα πλαίσια της κρίσης που βιώνουμε ας κάνουμε μια προσπάθεια για να επιστρέψουμε σε μια κανονικότητα! Ας ξεκινήσουμε από το κεφάλαιο του βιβλίου σας της Πολιτικής Παιδείας. Μπορείτε να έχετε το βιβλίο δίπλα σας για να διαβάζετε το μάθημα με τον δικό σας ρυθμό. </a:t>
            </a:r>
          </a:p>
          <a:p>
            <a:r>
              <a:rPr lang="el-GR" dirty="0" smtClean="0"/>
              <a:t>Καλή ανάγνωση. </a:t>
            </a:r>
            <a:endParaRPr lang="el-GR" dirty="0"/>
          </a:p>
        </p:txBody>
      </p:sp>
    </p:spTree>
    <p:extLst>
      <p:ext uri="{BB962C8B-B14F-4D97-AF65-F5344CB8AC3E}">
        <p14:creationId xmlns:p14="http://schemas.microsoft.com/office/powerpoint/2010/main" val="3911199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1</a:t>
            </a:r>
            <a:r>
              <a:rPr lang="el-GR" baseline="30000" dirty="0" smtClean="0"/>
              <a:t>η</a:t>
            </a:r>
            <a:r>
              <a:rPr lang="el-GR" dirty="0" smtClean="0"/>
              <a:t>. Ενότητα </a:t>
            </a:r>
            <a:r>
              <a:rPr lang="en-GB" dirty="0" smtClean="0"/>
              <a:t>: </a:t>
            </a:r>
            <a:r>
              <a:rPr lang="el-GR" dirty="0" smtClean="0"/>
              <a:t>Το κύριο Οικονομικό πρόβλημα</a:t>
            </a:r>
            <a:endParaRPr lang="el-GR" dirty="0"/>
          </a:p>
        </p:txBody>
      </p:sp>
      <p:sp>
        <p:nvSpPr>
          <p:cNvPr id="3" name="Θέση περιεχομένου 2"/>
          <p:cNvSpPr>
            <a:spLocks noGrp="1"/>
          </p:cNvSpPr>
          <p:nvPr>
            <p:ph idx="1"/>
          </p:nvPr>
        </p:nvSpPr>
        <p:spPr/>
        <p:txBody>
          <a:bodyPr/>
          <a:lstStyle/>
          <a:p>
            <a:r>
              <a:rPr lang="el-GR" sz="2800" dirty="0" smtClean="0"/>
              <a:t>Στόχοι, οι μαθητές/μαθήτριες να μάθουν</a:t>
            </a:r>
            <a:r>
              <a:rPr lang="en-GB" sz="2800" dirty="0" smtClean="0"/>
              <a:t>: </a:t>
            </a:r>
          </a:p>
          <a:p>
            <a:r>
              <a:rPr lang="el-GR" dirty="0" smtClean="0"/>
              <a:t>Να εξηγούν το κύριο οικονομικό πρόβλημα. </a:t>
            </a:r>
          </a:p>
          <a:p>
            <a:r>
              <a:rPr lang="el-GR" dirty="0" smtClean="0"/>
              <a:t>Να διακρίνουν τις πραγματικές από τις πλασματικές ανάγκες που δημιουργεί η διαφήμιση. </a:t>
            </a:r>
          </a:p>
          <a:p>
            <a:r>
              <a:rPr lang="el-GR" dirty="0" smtClean="0"/>
              <a:t>Να αναφέρουν τις ιδιότητες των αναγκών </a:t>
            </a:r>
          </a:p>
          <a:p>
            <a:r>
              <a:rPr lang="el-GR" dirty="0" smtClean="0"/>
              <a:t>Να διακρίνουν τα αγαθά. </a:t>
            </a:r>
          </a:p>
          <a:p>
            <a:endParaRPr lang="el-GR" dirty="0"/>
          </a:p>
        </p:txBody>
      </p:sp>
    </p:spTree>
    <p:extLst>
      <p:ext uri="{BB962C8B-B14F-4D97-AF65-F5344CB8AC3E}">
        <p14:creationId xmlns:p14="http://schemas.microsoft.com/office/powerpoint/2010/main" val="151083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 </a:t>
            </a:r>
            <a:r>
              <a:rPr lang="el-GR" dirty="0" err="1" smtClean="0"/>
              <a:t>αυτοαξιολόγησης</a:t>
            </a:r>
            <a:endParaRPr lang="el-GR" dirty="0"/>
          </a:p>
        </p:txBody>
      </p:sp>
      <p:sp>
        <p:nvSpPr>
          <p:cNvPr id="3" name="Θέση περιεχομένου 2"/>
          <p:cNvSpPr>
            <a:spLocks noGrp="1"/>
          </p:cNvSpPr>
          <p:nvPr>
            <p:ph idx="1"/>
          </p:nvPr>
        </p:nvSpPr>
        <p:spPr/>
        <p:txBody>
          <a:bodyPr/>
          <a:lstStyle/>
          <a:p>
            <a:r>
              <a:rPr lang="el-GR" dirty="0" smtClean="0"/>
              <a:t>Στο τέλος του μαθήματος θα πρέπει να είστε σε θέση να απαντήσετε στις παρακάτω ερωτήσεις</a:t>
            </a:r>
            <a:r>
              <a:rPr lang="en-GB" dirty="0" smtClean="0"/>
              <a:t>:</a:t>
            </a:r>
          </a:p>
          <a:p>
            <a:r>
              <a:rPr lang="el-GR" dirty="0" smtClean="0"/>
              <a:t>Ποιο είναι το κύριο οικονομικό πρόβλημα</a:t>
            </a:r>
            <a:r>
              <a:rPr lang="en-GB" dirty="0" smtClean="0"/>
              <a:t>; </a:t>
            </a:r>
          </a:p>
          <a:p>
            <a:r>
              <a:rPr lang="el-GR" dirty="0" smtClean="0"/>
              <a:t>Τι είναι ανάγκη</a:t>
            </a:r>
            <a:r>
              <a:rPr lang="en-GB" dirty="0" smtClean="0"/>
              <a:t>; </a:t>
            </a:r>
          </a:p>
          <a:p>
            <a:r>
              <a:rPr lang="el-GR" dirty="0" smtClean="0"/>
              <a:t>Ποιες είναι οι ιδιότητες των αναγκών </a:t>
            </a:r>
            <a:r>
              <a:rPr lang="en-GB" dirty="0" smtClean="0"/>
              <a:t>; </a:t>
            </a:r>
          </a:p>
          <a:p>
            <a:r>
              <a:rPr lang="el-GR" dirty="0" smtClean="0"/>
              <a:t>Τι είναι αγαθά</a:t>
            </a:r>
            <a:r>
              <a:rPr lang="en-GB" dirty="0" smtClean="0"/>
              <a:t>; </a:t>
            </a:r>
          </a:p>
          <a:p>
            <a:r>
              <a:rPr lang="el-GR" dirty="0" smtClean="0"/>
              <a:t>Πως διακρίνονται</a:t>
            </a:r>
            <a:r>
              <a:rPr lang="en-GB" dirty="0" smtClean="0"/>
              <a:t>; </a:t>
            </a:r>
          </a:p>
          <a:p>
            <a:r>
              <a:rPr lang="el-GR" dirty="0" smtClean="0"/>
              <a:t>Τι πρέπει να γνωρίζουμε για την διαφήμιση</a:t>
            </a:r>
            <a:r>
              <a:rPr lang="en-GB" dirty="0" smtClean="0"/>
              <a:t>; </a:t>
            </a:r>
          </a:p>
          <a:p>
            <a:endParaRPr lang="el-GR" dirty="0"/>
          </a:p>
        </p:txBody>
      </p:sp>
    </p:spTree>
    <p:extLst>
      <p:ext uri="{BB962C8B-B14F-4D97-AF65-F5344CB8AC3E}">
        <p14:creationId xmlns:p14="http://schemas.microsoft.com/office/powerpoint/2010/main" val="20684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Ποιο είναι το κύριο Οικονομικό πρόβλημα</a:t>
            </a:r>
            <a:r>
              <a:rPr lang="en-GB" dirty="0" smtClean="0"/>
              <a:t>;</a:t>
            </a:r>
            <a:endParaRPr lang="el-GR" dirty="0"/>
          </a:p>
        </p:txBody>
      </p:sp>
      <p:sp>
        <p:nvSpPr>
          <p:cNvPr id="3" name="Θέση περιεχομένου 2"/>
          <p:cNvSpPr>
            <a:spLocks noGrp="1"/>
          </p:cNvSpPr>
          <p:nvPr>
            <p:ph idx="1"/>
          </p:nvPr>
        </p:nvSpPr>
        <p:spPr/>
        <p:txBody>
          <a:bodyPr>
            <a:normAutofit/>
          </a:bodyPr>
          <a:lstStyle/>
          <a:p>
            <a:r>
              <a:rPr lang="el-GR" b="1" dirty="0" smtClean="0"/>
              <a:t>Ότι οι ανάγκες των ανθρώπων είναι απεριόριστες και τα μέσα που χρησιμοποιούνται για την ικανοποίηση τους είναι περιορισμένα</a:t>
            </a:r>
            <a:r>
              <a:rPr lang="el-GR" dirty="0" smtClean="0"/>
              <a:t>. </a:t>
            </a:r>
          </a:p>
          <a:p>
            <a:pPr marL="0" indent="0">
              <a:buNone/>
            </a:pPr>
            <a:r>
              <a:rPr lang="el-GR" dirty="0"/>
              <a:t> </a:t>
            </a:r>
            <a:r>
              <a:rPr lang="el-GR" dirty="0" smtClean="0"/>
              <a:t>Δηλαδή «πεινάω κάθε μέρα και επιθυμώ να φάω αλλά δεν σημαίνει απαραίτητα ότι θα έχω πρόσβαση πάντα σε φαγητό». </a:t>
            </a:r>
          </a:p>
          <a:p>
            <a:pPr marL="0" indent="0">
              <a:buNone/>
            </a:pPr>
            <a:r>
              <a:rPr lang="el-GR" dirty="0" smtClean="0"/>
              <a:t>(μπορεί να έχω φάει τα πάντα στο σπίτι και να μην έχω χρήματα να αγοράσω επιπλέον φαγητό) </a:t>
            </a:r>
          </a:p>
          <a:p>
            <a:pPr marL="0" indent="0">
              <a:buNone/>
            </a:pPr>
            <a:endParaRPr lang="el-GR" dirty="0"/>
          </a:p>
          <a:p>
            <a:pPr marL="0" indent="0">
              <a:buNone/>
            </a:pPr>
            <a:r>
              <a:rPr lang="el-GR" dirty="0" smtClean="0"/>
              <a:t>Έτσι </a:t>
            </a:r>
            <a:r>
              <a:rPr lang="el-GR" b="1" dirty="0" smtClean="0"/>
              <a:t>ανάγκη είναι η αίσθηση ότι μου λείπει κάτι </a:t>
            </a:r>
            <a:r>
              <a:rPr lang="el-GR" dirty="0" smtClean="0"/>
              <a:t>«Πεινάω και επιθυμώ να φάω επειδή μου λείπει το φαγητό εκείνη την στιγμή. Έχω ανάγκη να φάω αλλιώς θα πεθάνω.» </a:t>
            </a:r>
            <a:endParaRPr lang="el-GR" dirty="0"/>
          </a:p>
        </p:txBody>
      </p:sp>
    </p:spTree>
    <p:extLst>
      <p:ext uri="{BB962C8B-B14F-4D97-AF65-F5344CB8AC3E}">
        <p14:creationId xmlns:p14="http://schemas.microsoft.com/office/powerpoint/2010/main" val="343593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ΑΓΑΘΑ </a:t>
            </a:r>
            <a:endParaRPr lang="el-GR" dirty="0"/>
          </a:p>
        </p:txBody>
      </p:sp>
      <p:sp>
        <p:nvSpPr>
          <p:cNvPr id="3" name="Θέση περιεχομένου 2"/>
          <p:cNvSpPr>
            <a:spLocks noGrp="1"/>
          </p:cNvSpPr>
          <p:nvPr>
            <p:ph idx="1"/>
          </p:nvPr>
        </p:nvSpPr>
        <p:spPr/>
        <p:txBody>
          <a:bodyPr/>
          <a:lstStyle/>
          <a:p>
            <a:r>
              <a:rPr lang="el-GR" dirty="0" smtClean="0"/>
              <a:t>Τα μέσα που χρησιμοποιούνται για να καλύψουν τις ανάγκες μας. </a:t>
            </a:r>
          </a:p>
          <a:p>
            <a:endParaRPr lang="el-GR" dirty="0"/>
          </a:p>
          <a:p>
            <a:r>
              <a:rPr lang="el-GR" dirty="0" smtClean="0"/>
              <a:t>Πεινάω και τρώω ένα ψωμάκι με γαλοπούλα και τυρί. Αυτά τα προϊόντα ονομάζονται αγαθά. </a:t>
            </a:r>
          </a:p>
          <a:p>
            <a:r>
              <a:rPr lang="el-GR" dirty="0" smtClean="0"/>
              <a:t>Κρυώνω (έλλειψη ζεστασιάς ) και φοράω ένα παλτό το οποίο ονομάζω αγαθό. ( φυσικά αν δεν έχω χρήματα για να αγοράσω ένα παλτό τότε αυτό σημαίνει ότι έχω μια ανάγκη αλλά δεν έχω τα μέσα για να την καλύψω. )</a:t>
            </a:r>
            <a:endParaRPr lang="el-GR" dirty="0"/>
          </a:p>
        </p:txBody>
      </p:sp>
    </p:spTree>
    <p:extLst>
      <p:ext uri="{BB962C8B-B14F-4D97-AF65-F5344CB8AC3E}">
        <p14:creationId xmlns:p14="http://schemas.microsoft.com/office/powerpoint/2010/main" val="421667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Σημαντικές αποφάσεις </a:t>
            </a:r>
            <a:endParaRPr lang="el-GR" dirty="0"/>
          </a:p>
        </p:txBody>
      </p:sp>
      <p:sp>
        <p:nvSpPr>
          <p:cNvPr id="3" name="Θέση περιεχομένου 2"/>
          <p:cNvSpPr>
            <a:spLocks noGrp="1"/>
          </p:cNvSpPr>
          <p:nvPr>
            <p:ph idx="1"/>
          </p:nvPr>
        </p:nvSpPr>
        <p:spPr/>
        <p:txBody>
          <a:bodyPr/>
          <a:lstStyle/>
          <a:p>
            <a:r>
              <a:rPr lang="el-GR" dirty="0" smtClean="0"/>
              <a:t>Ποιες είναι οι πιο σημαντικές ανάγκες</a:t>
            </a:r>
            <a:r>
              <a:rPr lang="en-GB" dirty="0" smtClean="0"/>
              <a:t>; </a:t>
            </a:r>
            <a:r>
              <a:rPr lang="el-GR" dirty="0" smtClean="0"/>
              <a:t>(</a:t>
            </a:r>
            <a:r>
              <a:rPr lang="el-GR" dirty="0" smtClean="0"/>
              <a:t>Είναι πιο σημαντικό να φάω ή να αγοράσω ένα περιοδικό</a:t>
            </a:r>
            <a:r>
              <a:rPr lang="en-GB" dirty="0" smtClean="0"/>
              <a:t>; </a:t>
            </a:r>
            <a:r>
              <a:rPr lang="el-GR" dirty="0" smtClean="0"/>
              <a:t>)</a:t>
            </a:r>
          </a:p>
          <a:p>
            <a:r>
              <a:rPr lang="el-GR" dirty="0" smtClean="0"/>
              <a:t>Πως θα αυξήσω τα μέσα που έχω για να μπορώ να ικανοποιήσω όλες μου τι ανάγκες</a:t>
            </a:r>
            <a:r>
              <a:rPr lang="en-GB" dirty="0" smtClean="0"/>
              <a:t>; </a:t>
            </a:r>
            <a:r>
              <a:rPr lang="el-GR" dirty="0" smtClean="0"/>
              <a:t>(δηλαδή να φάω αλλά να αγοράσω και το περιοδικό ή μια εφημερίδα για να ενημερωθώ</a:t>
            </a:r>
            <a:r>
              <a:rPr lang="en-GB" dirty="0" smtClean="0"/>
              <a:t>; )</a:t>
            </a:r>
          </a:p>
          <a:p>
            <a:endParaRPr lang="en-GB" dirty="0" smtClean="0"/>
          </a:p>
          <a:p>
            <a:pPr marL="0" indent="0">
              <a:buNone/>
            </a:pPr>
            <a:endParaRPr lang="el-GR" dirty="0"/>
          </a:p>
        </p:txBody>
      </p:sp>
    </p:spTree>
    <p:extLst>
      <p:ext uri="{BB962C8B-B14F-4D97-AF65-F5344CB8AC3E}">
        <p14:creationId xmlns:p14="http://schemas.microsoft.com/office/powerpoint/2010/main" val="1769455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Ποιες είναι οι ιδιότητες των αναγκών </a:t>
            </a:r>
            <a:endParaRPr lang="el-GR" dirty="0"/>
          </a:p>
        </p:txBody>
      </p:sp>
      <p:sp>
        <p:nvSpPr>
          <p:cNvPr id="3" name="Θέση περιεχομένου 2"/>
          <p:cNvSpPr>
            <a:spLocks noGrp="1"/>
          </p:cNvSpPr>
          <p:nvPr>
            <p:ph idx="1"/>
          </p:nvPr>
        </p:nvSpPr>
        <p:spPr/>
        <p:txBody>
          <a:bodyPr/>
          <a:lstStyle/>
          <a:p>
            <a:r>
              <a:rPr lang="el-GR" u="sng" dirty="0" smtClean="0"/>
              <a:t>Είναι απεριόριστες </a:t>
            </a:r>
            <a:r>
              <a:rPr lang="el-GR" dirty="0" smtClean="0"/>
              <a:t>(λόγω της μίμησης και της διαφήμισης δημιουργούνται συνεχώς νέες ανάγκες. (Πχ. Πεινάω αλλά δεν θέλω να φάω το φαγητό που έχω στο σπίτι, αλλά θέλω να δοκιμάσω το νέο </a:t>
            </a:r>
            <a:r>
              <a:rPr lang="el-GR" dirty="0" err="1" smtClean="0"/>
              <a:t>κεμπατζίδικο</a:t>
            </a:r>
            <a:r>
              <a:rPr lang="el-GR" dirty="0" smtClean="0"/>
              <a:t> που άνοιξε στην γωνία και τρώνε όλοι μου οι φίλοι εκεί. )</a:t>
            </a:r>
          </a:p>
          <a:p>
            <a:r>
              <a:rPr lang="el-GR" u="sng" dirty="0" smtClean="0"/>
              <a:t>Υπόκεινται σε προσωρινό κορεσμό. </a:t>
            </a:r>
            <a:r>
              <a:rPr lang="el-GR" dirty="0" smtClean="0"/>
              <a:t>Δηλαδή αν φάω κάτι, θα χορτάσω αλλά σε μερικές ώρες θα πρέπει να προμηθευτώ με κάποιον τρόπο φαγητό ( αν δεν έχω χρήματα μάλλον θα πέσω στην ανάγκη της μαμάς… )  </a:t>
            </a:r>
            <a:endParaRPr lang="el-GR" dirty="0"/>
          </a:p>
        </p:txBody>
      </p:sp>
    </p:spTree>
    <p:extLst>
      <p:ext uri="{BB962C8B-B14F-4D97-AF65-F5344CB8AC3E}">
        <p14:creationId xmlns:p14="http://schemas.microsoft.com/office/powerpoint/2010/main" val="2838329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ΔΙΑΚΡΙΣΕΙΣ ΑΓΑΘΩΝ </a:t>
            </a:r>
            <a:endParaRPr lang="el-GR" dirty="0"/>
          </a:p>
        </p:txBody>
      </p:sp>
      <p:sp>
        <p:nvSpPr>
          <p:cNvPr id="3" name="Θέση περιεχομένου 2"/>
          <p:cNvSpPr>
            <a:spLocks noGrp="1"/>
          </p:cNvSpPr>
          <p:nvPr>
            <p:ph idx="1"/>
          </p:nvPr>
        </p:nvSpPr>
        <p:spPr/>
        <p:txBody>
          <a:bodyPr/>
          <a:lstStyle/>
          <a:p>
            <a:r>
              <a:rPr lang="el-GR" dirty="0" smtClean="0"/>
              <a:t>ΚΑΤΑΝΑΛΩΤΑ ( Δηλαδή αυτά τα οποία αφού χρησιμοποιηθούν δεν θα υπάρχουν πλέον. Έφαγα το κεμπάπ ή το παστίτσιο της μαμάς ( η του μπαμπά ή της γιαγιάς και τώρα τελείωσε. Να ήταν και άλλο!!) </a:t>
            </a:r>
          </a:p>
          <a:p>
            <a:r>
              <a:rPr lang="el-GR" dirty="0" smtClean="0"/>
              <a:t>ΔΙΑΡΚΗ ( Αυτά που μπορούν να χρησιμοποιηθούν πολλές φορές χωρίς να μεταβληθεί ή να χαθεί η ιδιότητα τους π.χ. ψυγείο, αυτοκίνητο, ρούχα, κινητό). </a:t>
            </a:r>
            <a:endParaRPr lang="el-GR" dirty="0"/>
          </a:p>
        </p:txBody>
      </p:sp>
    </p:spTree>
    <p:extLst>
      <p:ext uri="{BB962C8B-B14F-4D97-AF65-F5344CB8AC3E}">
        <p14:creationId xmlns:p14="http://schemas.microsoft.com/office/powerpoint/2010/main" val="195974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81</TotalTime>
  <Words>689</Words>
  <Application>Microsoft Office PowerPoint</Application>
  <PresentationFormat>Ευρεία οθόνη</PresentationFormat>
  <Paragraphs>56</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Century Gothic</vt:lpstr>
      <vt:lpstr>Wingdings 3</vt:lpstr>
      <vt:lpstr>Αίθουσα συσκέψεων "Ιόν"</vt:lpstr>
      <vt:lpstr>ΠΟΛΙΤΙΚΗ ΠΑΙΔΕΙΑ    Η οικονομία  </vt:lpstr>
      <vt:lpstr>ΟΔΗΓΙΕΣ </vt:lpstr>
      <vt:lpstr>1η. Ενότητα : Το κύριο Οικονομικό πρόβλημα</vt:lpstr>
      <vt:lpstr>Ερωτήσεις αυτοαξιολόγησης</vt:lpstr>
      <vt:lpstr>Ποιο είναι το κύριο Οικονομικό πρόβλημα;</vt:lpstr>
      <vt:lpstr>ΑΓΑΘΑ </vt:lpstr>
      <vt:lpstr>Σημαντικές αποφάσεις </vt:lpstr>
      <vt:lpstr>Ποιες είναι οι ιδιότητες των αναγκών </vt:lpstr>
      <vt:lpstr>ΔΙΑΚΡΙΣΕΙΣ ΑΓΑΘΩΝ </vt:lpstr>
      <vt:lpstr>ΠΟΙΟΣ Ο ΡΟΛΟΣ ΤΗΣ ΔΙΑΦΗΜΙΣΗΣ ΣΤΗΝ ΚΑΤΑΝΑΛΩΣΗ;</vt:lpstr>
      <vt:lpstr>ΔΙΑΦΗΜΙΣΗ</vt:lpstr>
      <vt:lpstr>ΚΑΛΟ ΝΑ ΞΕΡΟΥΜΕ </vt:lpstr>
      <vt:lpstr>Αυτοαξιολόγηση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ΠΟΛΙΤΙΚΗ ΠΑΙΔΕΙΑ  Κεφάλαιο 4.  Η οικονομία</dc:title>
  <dc:creator>A</dc:creator>
  <cp:lastModifiedBy>A</cp:lastModifiedBy>
  <cp:revision>9</cp:revision>
  <dcterms:created xsi:type="dcterms:W3CDTF">2020-04-22T06:21:43Z</dcterms:created>
  <dcterms:modified xsi:type="dcterms:W3CDTF">2020-04-22T07:43:31Z</dcterms:modified>
</cp:coreProperties>
</file>