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53143" y="1367247"/>
            <a:ext cx="8620860" cy="2325188"/>
          </a:xfrm>
        </p:spPr>
        <p:txBody>
          <a:bodyPr/>
          <a:lstStyle/>
          <a:p>
            <a:r>
              <a:rPr lang="el-GR" sz="2800" dirty="0"/>
              <a:t>Διδακτική Ενότητα </a:t>
            </a:r>
            <a:r>
              <a:rPr lang="el-GR" sz="2800" dirty="0" smtClean="0"/>
              <a:t>3η</a:t>
            </a:r>
            <a:r>
              <a:rPr lang="el-GR" sz="2800" dirty="0"/>
              <a:t>:</a:t>
            </a:r>
            <a:br>
              <a:rPr lang="el-GR" sz="2800" dirty="0"/>
            </a:br>
            <a:r>
              <a:rPr lang="el-GR" sz="2800" dirty="0"/>
              <a:t>Η </a:t>
            </a:r>
            <a:r>
              <a:rPr lang="el-GR" sz="2800" dirty="0" smtClean="0"/>
              <a:t>φιλοσοφία ως προϋπόθεση για την ευδαιμονία</a:t>
            </a:r>
            <a:r>
              <a:rPr lang="el-GR" sz="2800" dirty="0"/>
              <a:t/>
            </a:r>
            <a:br>
              <a:rPr lang="el-GR" sz="2800" dirty="0"/>
            </a:br>
            <a:r>
              <a:rPr lang="el-GR" sz="2800" dirty="0"/>
              <a:t/>
            </a:r>
            <a:br>
              <a:rPr lang="el-GR" sz="2800" dirty="0"/>
            </a:br>
            <a:r>
              <a:rPr lang="el-GR" sz="2800" dirty="0" smtClean="0"/>
              <a:t>Επίκουρος, </a:t>
            </a:r>
            <a:r>
              <a:rPr lang="el-GR" sz="2800" dirty="0"/>
              <a:t>Επιστολή στον </a:t>
            </a:r>
            <a:r>
              <a:rPr lang="el-GR" sz="2800" dirty="0" err="1"/>
              <a:t>Μενοικέα</a:t>
            </a:r>
            <a:r>
              <a:rPr lang="el-GR" sz="2800" dirty="0"/>
              <a:t>, </a:t>
            </a:r>
            <a:r>
              <a:rPr lang="el-GR" sz="2800" dirty="0" smtClean="0"/>
              <a:t>122</a:t>
            </a:r>
            <a:endParaRPr lang="el-GR" sz="2800" dirty="0"/>
          </a:p>
        </p:txBody>
      </p:sp>
      <p:sp>
        <p:nvSpPr>
          <p:cNvPr id="3" name="Υπότιτλος 2"/>
          <p:cNvSpPr>
            <a:spLocks noGrp="1"/>
          </p:cNvSpPr>
          <p:nvPr>
            <p:ph type="subTitle" idx="1"/>
          </p:nvPr>
        </p:nvSpPr>
        <p:spPr>
          <a:xfrm>
            <a:off x="1507067" y="4050833"/>
            <a:ext cx="7766936" cy="1679407"/>
          </a:xfrm>
        </p:spPr>
        <p:txBody>
          <a:bodyPr>
            <a:normAutofit/>
          </a:bodyPr>
          <a:lstStyle/>
          <a:p>
            <a:r>
              <a:rPr lang="el-GR" dirty="0"/>
              <a:t>Αρχαία Ελληνικά </a:t>
            </a:r>
          </a:p>
          <a:p>
            <a:r>
              <a:rPr lang="el-GR" dirty="0"/>
              <a:t>Γ΄ Λυκείου Ανθρωπιστικών Σπουδών</a:t>
            </a:r>
          </a:p>
          <a:p>
            <a:r>
              <a:rPr lang="el-GR" dirty="0"/>
              <a:t>Πολίτη Γιούλα</a:t>
            </a:r>
          </a:p>
          <a:p>
            <a:r>
              <a:rPr lang="el-GR" dirty="0"/>
              <a:t>Μάιος 2020</a:t>
            </a:r>
          </a:p>
          <a:p>
            <a:endParaRPr lang="el-GR" dirty="0"/>
          </a:p>
        </p:txBody>
      </p:sp>
    </p:spTree>
    <p:extLst>
      <p:ext uri="{BB962C8B-B14F-4D97-AF65-F5344CB8AC3E}">
        <p14:creationId xmlns:p14="http://schemas.microsoft.com/office/powerpoint/2010/main" val="1850306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818606"/>
          </a:xfrm>
        </p:spPr>
        <p:txBody>
          <a:bodyPr/>
          <a:lstStyle/>
          <a:p>
            <a:r>
              <a:rPr lang="el-GR" dirty="0" smtClean="0"/>
              <a:t>Α. Η φιλοσοφία δεν έχει ηλικιακά όρια.</a:t>
            </a:r>
            <a:endParaRPr lang="el-GR" dirty="0"/>
          </a:p>
        </p:txBody>
      </p:sp>
      <p:sp>
        <p:nvSpPr>
          <p:cNvPr id="3" name="Θέση περιεχομένου 2"/>
          <p:cNvSpPr>
            <a:spLocks noGrp="1"/>
          </p:cNvSpPr>
          <p:nvPr>
            <p:ph idx="1"/>
          </p:nvPr>
        </p:nvSpPr>
        <p:spPr>
          <a:xfrm>
            <a:off x="677334" y="1619795"/>
            <a:ext cx="8596668" cy="4421568"/>
          </a:xfrm>
        </p:spPr>
        <p:txBody>
          <a:bodyPr numCol="2"/>
          <a:lstStyle/>
          <a:p>
            <a:pPr>
              <a:lnSpc>
                <a:spcPct val="150000"/>
              </a:lnSpc>
            </a:pPr>
            <a:r>
              <a:rPr lang="el-GR" dirty="0" err="1"/>
              <a:t>Μήτε</a:t>
            </a:r>
            <a:r>
              <a:rPr lang="el-GR" dirty="0"/>
              <a:t> </a:t>
            </a:r>
            <a:r>
              <a:rPr lang="el-GR" dirty="0" err="1"/>
              <a:t>νέος</a:t>
            </a:r>
            <a:r>
              <a:rPr lang="el-GR" dirty="0"/>
              <a:t> τις </a:t>
            </a:r>
            <a:r>
              <a:rPr lang="el-GR" dirty="0" err="1"/>
              <a:t>ὢν</a:t>
            </a:r>
            <a:r>
              <a:rPr lang="el-GR" dirty="0"/>
              <a:t> </a:t>
            </a:r>
            <a:r>
              <a:rPr lang="el-GR" dirty="0" err="1"/>
              <a:t>μελλέτω</a:t>
            </a:r>
            <a:r>
              <a:rPr lang="el-GR" dirty="0"/>
              <a:t> </a:t>
            </a:r>
            <a:r>
              <a:rPr lang="el-GR" dirty="0" err="1"/>
              <a:t>φιλοσοφεῖν</a:t>
            </a:r>
            <a:r>
              <a:rPr lang="el-GR" dirty="0"/>
              <a:t>, </a:t>
            </a:r>
            <a:r>
              <a:rPr lang="el-GR" dirty="0" err="1"/>
              <a:t>μήτε</a:t>
            </a:r>
            <a:r>
              <a:rPr lang="el-GR" dirty="0"/>
              <a:t> </a:t>
            </a:r>
            <a:r>
              <a:rPr lang="el-GR" dirty="0" err="1"/>
              <a:t>γέρων</a:t>
            </a:r>
            <a:r>
              <a:rPr lang="el-GR" dirty="0"/>
              <a:t> </a:t>
            </a:r>
            <a:r>
              <a:rPr lang="el-GR" dirty="0" err="1"/>
              <a:t>ὑπάρχων</a:t>
            </a:r>
            <a:r>
              <a:rPr lang="el-GR" dirty="0"/>
              <a:t> </a:t>
            </a:r>
            <a:r>
              <a:rPr lang="el-GR" dirty="0" err="1"/>
              <a:t>κοπιάτω</a:t>
            </a:r>
            <a:r>
              <a:rPr lang="el-GR" dirty="0"/>
              <a:t> </a:t>
            </a:r>
            <a:r>
              <a:rPr lang="el-GR" dirty="0" err="1"/>
              <a:t>φιλοσοφῶν</a:t>
            </a:r>
            <a:r>
              <a:rPr lang="el-GR" dirty="0"/>
              <a:t>· </a:t>
            </a:r>
            <a:r>
              <a:rPr lang="el-GR" dirty="0" err="1"/>
              <a:t>οὔτε</a:t>
            </a:r>
            <a:r>
              <a:rPr lang="el-GR" dirty="0"/>
              <a:t> </a:t>
            </a:r>
            <a:r>
              <a:rPr lang="el-GR" dirty="0" err="1"/>
              <a:t>γὰρ</a:t>
            </a:r>
            <a:r>
              <a:rPr lang="el-GR" dirty="0"/>
              <a:t> </a:t>
            </a:r>
            <a:r>
              <a:rPr lang="el-GR" dirty="0" err="1" smtClean="0"/>
              <a:t>ἄωρος</a:t>
            </a:r>
            <a:r>
              <a:rPr lang="el-GR" dirty="0" smtClean="0"/>
              <a:t> </a:t>
            </a:r>
            <a:r>
              <a:rPr lang="el-GR" dirty="0" err="1" smtClean="0"/>
              <a:t>οὐδείς</a:t>
            </a:r>
            <a:r>
              <a:rPr lang="el-GR" dirty="0" smtClean="0"/>
              <a:t> </a:t>
            </a:r>
            <a:r>
              <a:rPr lang="el-GR" dirty="0" err="1"/>
              <a:t>ἐστιν</a:t>
            </a:r>
            <a:r>
              <a:rPr lang="el-GR" dirty="0"/>
              <a:t> </a:t>
            </a:r>
            <a:r>
              <a:rPr lang="el-GR" dirty="0" err="1"/>
              <a:t>οὔτε</a:t>
            </a:r>
            <a:r>
              <a:rPr lang="el-GR" dirty="0"/>
              <a:t> </a:t>
            </a:r>
            <a:r>
              <a:rPr lang="el-GR" dirty="0" err="1"/>
              <a:t>πάρωρος</a:t>
            </a:r>
            <a:r>
              <a:rPr lang="el-GR" dirty="0"/>
              <a:t> </a:t>
            </a:r>
            <a:r>
              <a:rPr lang="el-GR" dirty="0" err="1"/>
              <a:t>πρὸς</a:t>
            </a:r>
            <a:r>
              <a:rPr lang="el-GR" dirty="0"/>
              <a:t> </a:t>
            </a:r>
            <a:r>
              <a:rPr lang="el-GR" dirty="0" err="1"/>
              <a:t>τὸ</a:t>
            </a:r>
            <a:r>
              <a:rPr lang="el-GR" dirty="0"/>
              <a:t> </a:t>
            </a:r>
            <a:r>
              <a:rPr lang="el-GR" dirty="0" err="1"/>
              <a:t>κατὰ</a:t>
            </a:r>
            <a:r>
              <a:rPr lang="el-GR" dirty="0"/>
              <a:t> </a:t>
            </a:r>
            <a:r>
              <a:rPr lang="el-GR" dirty="0" err="1"/>
              <a:t>ψυχὴν</a:t>
            </a:r>
            <a:r>
              <a:rPr lang="el-GR" dirty="0"/>
              <a:t> </a:t>
            </a:r>
            <a:r>
              <a:rPr lang="el-GR" dirty="0" err="1"/>
              <a:t>ὑγιαῖνον</a:t>
            </a:r>
            <a:r>
              <a:rPr lang="el-GR" dirty="0"/>
              <a:t>. </a:t>
            </a:r>
            <a:endParaRPr lang="el-GR" dirty="0" smtClean="0"/>
          </a:p>
          <a:p>
            <a:pPr>
              <a:lnSpc>
                <a:spcPct val="150000"/>
              </a:lnSpc>
            </a:pPr>
            <a:endParaRPr lang="el-GR" dirty="0" smtClean="0"/>
          </a:p>
          <a:p>
            <a:pPr>
              <a:lnSpc>
                <a:spcPct val="150000"/>
              </a:lnSpc>
            </a:pPr>
            <a:endParaRPr lang="el-GR" dirty="0"/>
          </a:p>
          <a:p>
            <a:pPr>
              <a:lnSpc>
                <a:spcPct val="150000"/>
              </a:lnSpc>
            </a:pPr>
            <a:endParaRPr lang="el-GR" dirty="0" smtClean="0"/>
          </a:p>
          <a:p>
            <a:pPr>
              <a:lnSpc>
                <a:spcPct val="150000"/>
              </a:lnSpc>
            </a:pPr>
            <a:endParaRPr lang="el-GR" dirty="0"/>
          </a:p>
          <a:p>
            <a:pPr>
              <a:lnSpc>
                <a:spcPct val="150000"/>
              </a:lnSpc>
              <a:buFont typeface="+mj-lt"/>
              <a:buAutoNum type="arabicPeriod"/>
            </a:pPr>
            <a:r>
              <a:rPr lang="el-GR" dirty="0" smtClean="0"/>
              <a:t>Πώς πρέπει να αντιμετωπίζει την φιλοσοφία κάθε ηλικιακή κατηγορία;</a:t>
            </a:r>
          </a:p>
          <a:p>
            <a:pPr>
              <a:lnSpc>
                <a:spcPct val="150000"/>
              </a:lnSpc>
              <a:buFont typeface="+mj-lt"/>
              <a:buAutoNum type="arabicPeriod"/>
            </a:pPr>
            <a:r>
              <a:rPr lang="el-GR" dirty="0" smtClean="0"/>
              <a:t>Ποια είναι η σχέση της φιλοσοφίας με την ψυχή;</a:t>
            </a:r>
            <a:endParaRPr lang="el-GR" dirty="0"/>
          </a:p>
        </p:txBody>
      </p:sp>
    </p:spTree>
    <p:extLst>
      <p:ext uri="{BB962C8B-B14F-4D97-AF65-F5344CB8AC3E}">
        <p14:creationId xmlns:p14="http://schemas.microsoft.com/office/powerpoint/2010/main" val="280603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 Η άρνηση της φιλοσοφίας σημαίνει άρνηση της ευτυχίας.</a:t>
            </a:r>
            <a:endParaRPr lang="el-GR" dirty="0"/>
          </a:p>
        </p:txBody>
      </p:sp>
      <p:sp>
        <p:nvSpPr>
          <p:cNvPr id="3" name="Θέση περιεχομένου 2"/>
          <p:cNvSpPr>
            <a:spLocks noGrp="1"/>
          </p:cNvSpPr>
          <p:nvPr>
            <p:ph idx="1"/>
          </p:nvPr>
        </p:nvSpPr>
        <p:spPr/>
        <p:txBody>
          <a:bodyPr numCol="2"/>
          <a:lstStyle/>
          <a:p>
            <a:pPr>
              <a:lnSpc>
                <a:spcPct val="150000"/>
              </a:lnSpc>
            </a:pPr>
            <a:r>
              <a:rPr lang="el-GR" dirty="0"/>
              <a:t>Ὁ </a:t>
            </a:r>
            <a:r>
              <a:rPr lang="el-GR" dirty="0" err="1"/>
              <a:t>δὲ</a:t>
            </a:r>
            <a:r>
              <a:rPr lang="el-GR" dirty="0"/>
              <a:t> </a:t>
            </a:r>
            <a:r>
              <a:rPr lang="el-GR" dirty="0" err="1"/>
              <a:t>λέγων</a:t>
            </a:r>
            <a:r>
              <a:rPr lang="el-GR" dirty="0"/>
              <a:t> ἢ </a:t>
            </a:r>
            <a:r>
              <a:rPr lang="el-GR" dirty="0" err="1"/>
              <a:t>μήπω</a:t>
            </a:r>
            <a:r>
              <a:rPr lang="el-GR" dirty="0"/>
              <a:t> </a:t>
            </a:r>
            <a:r>
              <a:rPr lang="el-GR" dirty="0" err="1"/>
              <a:t>τοῦ</a:t>
            </a:r>
            <a:r>
              <a:rPr lang="el-GR" dirty="0"/>
              <a:t> </a:t>
            </a:r>
            <a:r>
              <a:rPr lang="el-GR" dirty="0" err="1"/>
              <a:t>φιλοσοφεῖν</a:t>
            </a:r>
            <a:r>
              <a:rPr lang="el-GR" dirty="0"/>
              <a:t> </a:t>
            </a:r>
            <a:r>
              <a:rPr lang="el-GR" dirty="0" err="1" smtClean="0"/>
              <a:t>ὑπάρχειν</a:t>
            </a:r>
            <a:r>
              <a:rPr lang="el-GR" dirty="0" smtClean="0"/>
              <a:t> </a:t>
            </a:r>
            <a:r>
              <a:rPr lang="el-GR" dirty="0" err="1"/>
              <a:t>ὥραν</a:t>
            </a:r>
            <a:r>
              <a:rPr lang="el-GR" dirty="0"/>
              <a:t> ἢ </a:t>
            </a:r>
            <a:r>
              <a:rPr lang="el-GR" dirty="0" err="1"/>
              <a:t>παρεληλυθέναι</a:t>
            </a:r>
            <a:r>
              <a:rPr lang="el-GR" dirty="0"/>
              <a:t> </a:t>
            </a:r>
            <a:r>
              <a:rPr lang="el-GR" dirty="0" err="1"/>
              <a:t>τὴν</a:t>
            </a:r>
            <a:r>
              <a:rPr lang="el-GR" dirty="0"/>
              <a:t> </a:t>
            </a:r>
            <a:r>
              <a:rPr lang="el-GR" dirty="0" err="1"/>
              <a:t>ὥραν</a:t>
            </a:r>
            <a:r>
              <a:rPr lang="el-GR" dirty="0"/>
              <a:t>, </a:t>
            </a:r>
            <a:r>
              <a:rPr lang="el-GR" dirty="0" err="1"/>
              <a:t>ὅμοιός</a:t>
            </a:r>
            <a:r>
              <a:rPr lang="el-GR" dirty="0"/>
              <a:t> </a:t>
            </a:r>
            <a:r>
              <a:rPr lang="el-GR" dirty="0" err="1"/>
              <a:t>ἐστιν</a:t>
            </a:r>
            <a:r>
              <a:rPr lang="el-GR" dirty="0"/>
              <a:t> </a:t>
            </a:r>
            <a:r>
              <a:rPr lang="el-GR" dirty="0" err="1"/>
              <a:t>τῷ</a:t>
            </a:r>
            <a:r>
              <a:rPr lang="el-GR" dirty="0"/>
              <a:t> </a:t>
            </a:r>
            <a:r>
              <a:rPr lang="el-GR" dirty="0" err="1"/>
              <a:t>λέγοντι</a:t>
            </a:r>
            <a:r>
              <a:rPr lang="el-GR" dirty="0"/>
              <a:t> </a:t>
            </a:r>
            <a:r>
              <a:rPr lang="el-GR" dirty="0" err="1"/>
              <a:t>πρὸς</a:t>
            </a:r>
            <a:r>
              <a:rPr lang="el-GR" dirty="0"/>
              <a:t> </a:t>
            </a:r>
            <a:r>
              <a:rPr lang="el-GR" dirty="0" err="1"/>
              <a:t>εὐδαιμονίαν</a:t>
            </a:r>
            <a:r>
              <a:rPr lang="el-GR" dirty="0"/>
              <a:t> ἢ </a:t>
            </a:r>
            <a:r>
              <a:rPr lang="el-GR" dirty="0" err="1"/>
              <a:t>μήπω</a:t>
            </a:r>
            <a:r>
              <a:rPr lang="el-GR" dirty="0"/>
              <a:t> </a:t>
            </a:r>
            <a:r>
              <a:rPr lang="el-GR" dirty="0" err="1"/>
              <a:t>παρεῖναι</a:t>
            </a:r>
            <a:r>
              <a:rPr lang="el-GR" dirty="0"/>
              <a:t> </a:t>
            </a:r>
            <a:r>
              <a:rPr lang="el-GR" dirty="0" err="1"/>
              <a:t>τὴν</a:t>
            </a:r>
            <a:r>
              <a:rPr lang="el-GR" dirty="0"/>
              <a:t> </a:t>
            </a:r>
            <a:r>
              <a:rPr lang="el-GR" dirty="0" err="1"/>
              <a:t>ὥραν</a:t>
            </a:r>
            <a:r>
              <a:rPr lang="el-GR" dirty="0"/>
              <a:t> ἢ </a:t>
            </a:r>
            <a:r>
              <a:rPr lang="el-GR" dirty="0" err="1"/>
              <a:t>μηκέτι</a:t>
            </a:r>
            <a:r>
              <a:rPr lang="el-GR" dirty="0"/>
              <a:t> </a:t>
            </a:r>
            <a:r>
              <a:rPr lang="el-GR" dirty="0" err="1"/>
              <a:t>εἶναι</a:t>
            </a:r>
            <a:r>
              <a:rPr lang="el-GR" dirty="0"/>
              <a:t>. </a:t>
            </a:r>
            <a:endParaRPr lang="el-GR" dirty="0" smtClean="0"/>
          </a:p>
          <a:p>
            <a:pPr>
              <a:lnSpc>
                <a:spcPct val="150000"/>
              </a:lnSpc>
            </a:pPr>
            <a:endParaRPr lang="el-GR" dirty="0" smtClean="0"/>
          </a:p>
          <a:p>
            <a:pPr>
              <a:lnSpc>
                <a:spcPct val="150000"/>
              </a:lnSpc>
            </a:pPr>
            <a:endParaRPr lang="el-GR" dirty="0"/>
          </a:p>
          <a:p>
            <a:pPr>
              <a:lnSpc>
                <a:spcPct val="150000"/>
              </a:lnSpc>
            </a:pPr>
            <a:endParaRPr lang="el-GR" dirty="0" smtClean="0"/>
          </a:p>
          <a:p>
            <a:pPr lvl="1">
              <a:lnSpc>
                <a:spcPct val="150000"/>
              </a:lnSpc>
              <a:buFont typeface="+mj-lt"/>
              <a:buAutoNum type="arabicPeriod"/>
            </a:pPr>
            <a:r>
              <a:rPr lang="el-GR" sz="1800" dirty="0" smtClean="0"/>
              <a:t>Ποια είναι η σχέση της φιλοσοφίας με την ευδαιμονία;</a:t>
            </a:r>
          </a:p>
          <a:p>
            <a:pPr lvl="1">
              <a:lnSpc>
                <a:spcPct val="150000"/>
              </a:lnSpc>
              <a:buFont typeface="+mj-lt"/>
              <a:buAutoNum type="arabicPeriod"/>
            </a:pPr>
            <a:r>
              <a:rPr lang="el-GR" sz="1800" dirty="0" smtClean="0"/>
              <a:t>Υπάρχει κατάλληλη στιγμή για την ενασχόληση με την φιλοσοφία;</a:t>
            </a:r>
          </a:p>
          <a:p>
            <a:endParaRPr lang="el-GR" dirty="0"/>
          </a:p>
        </p:txBody>
      </p:sp>
    </p:spTree>
    <p:extLst>
      <p:ext uri="{BB962C8B-B14F-4D97-AF65-F5344CB8AC3E}">
        <p14:creationId xmlns:p14="http://schemas.microsoft.com/office/powerpoint/2010/main" val="1207707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 Η προσφορά της φιλοσοφίας για κάθε ηλικιακή κατηγορία.</a:t>
            </a:r>
            <a:endParaRPr lang="el-GR" dirty="0"/>
          </a:p>
        </p:txBody>
      </p:sp>
      <p:sp>
        <p:nvSpPr>
          <p:cNvPr id="3" name="Θέση περιεχομένου 2"/>
          <p:cNvSpPr>
            <a:spLocks noGrp="1"/>
          </p:cNvSpPr>
          <p:nvPr>
            <p:ph idx="1"/>
          </p:nvPr>
        </p:nvSpPr>
        <p:spPr/>
        <p:txBody>
          <a:bodyPr numCol="2"/>
          <a:lstStyle/>
          <a:p>
            <a:pPr>
              <a:lnSpc>
                <a:spcPct val="150000"/>
              </a:lnSpc>
            </a:pPr>
            <a:r>
              <a:rPr lang="el-GR" dirty="0" err="1"/>
              <a:t>Ὥστε</a:t>
            </a:r>
            <a:r>
              <a:rPr lang="el-GR" dirty="0"/>
              <a:t> </a:t>
            </a:r>
            <a:r>
              <a:rPr lang="el-GR" dirty="0" err="1"/>
              <a:t>φιλοσοφητέον</a:t>
            </a:r>
            <a:r>
              <a:rPr lang="el-GR" dirty="0"/>
              <a:t> </a:t>
            </a:r>
            <a:r>
              <a:rPr lang="el-GR" dirty="0" err="1"/>
              <a:t>καὶ</a:t>
            </a:r>
            <a:r>
              <a:rPr lang="el-GR" dirty="0"/>
              <a:t> </a:t>
            </a:r>
            <a:r>
              <a:rPr lang="el-GR" dirty="0" err="1"/>
              <a:t>νέῳ</a:t>
            </a:r>
            <a:r>
              <a:rPr lang="el-GR" dirty="0"/>
              <a:t> </a:t>
            </a:r>
            <a:r>
              <a:rPr lang="el-GR" dirty="0" err="1"/>
              <a:t>καὶ</a:t>
            </a:r>
            <a:r>
              <a:rPr lang="el-GR" dirty="0"/>
              <a:t> </a:t>
            </a:r>
            <a:r>
              <a:rPr lang="el-GR" dirty="0" err="1"/>
              <a:t>γέροντι</a:t>
            </a:r>
            <a:r>
              <a:rPr lang="el-GR" dirty="0"/>
              <a:t>, </a:t>
            </a:r>
            <a:r>
              <a:rPr lang="el-GR" dirty="0" err="1"/>
              <a:t>τῷ</a:t>
            </a:r>
            <a:r>
              <a:rPr lang="el-GR" dirty="0"/>
              <a:t> </a:t>
            </a:r>
            <a:r>
              <a:rPr lang="el-GR" dirty="0" err="1"/>
              <a:t>μὲν</a:t>
            </a:r>
            <a:r>
              <a:rPr lang="el-GR" dirty="0"/>
              <a:t> </a:t>
            </a:r>
            <a:r>
              <a:rPr lang="el-GR" dirty="0" err="1"/>
              <a:t>ὅπως</a:t>
            </a:r>
            <a:r>
              <a:rPr lang="el-GR" dirty="0"/>
              <a:t> </a:t>
            </a:r>
            <a:r>
              <a:rPr lang="el-GR" dirty="0" err="1"/>
              <a:t>γηράσκων</a:t>
            </a:r>
            <a:r>
              <a:rPr lang="el-GR" dirty="0"/>
              <a:t> </a:t>
            </a:r>
            <a:r>
              <a:rPr lang="el-GR" dirty="0" err="1"/>
              <a:t>νεάζῃ</a:t>
            </a:r>
            <a:r>
              <a:rPr lang="el-GR" dirty="0"/>
              <a:t> </a:t>
            </a:r>
            <a:r>
              <a:rPr lang="el-GR" dirty="0" err="1"/>
              <a:t>τοῖς</a:t>
            </a:r>
            <a:r>
              <a:rPr lang="el-GR" dirty="0"/>
              <a:t> </a:t>
            </a:r>
            <a:r>
              <a:rPr lang="el-GR" dirty="0" err="1" smtClean="0"/>
              <a:t>ἀγαθοῖς</a:t>
            </a:r>
            <a:r>
              <a:rPr lang="el-GR" dirty="0" smtClean="0"/>
              <a:t> </a:t>
            </a:r>
            <a:r>
              <a:rPr lang="el-GR" dirty="0" err="1"/>
              <a:t>διὰ</a:t>
            </a:r>
            <a:r>
              <a:rPr lang="el-GR" dirty="0"/>
              <a:t> </a:t>
            </a:r>
            <a:r>
              <a:rPr lang="el-GR" dirty="0" err="1"/>
              <a:t>τὴν</a:t>
            </a:r>
            <a:r>
              <a:rPr lang="el-GR" dirty="0"/>
              <a:t> </a:t>
            </a:r>
            <a:r>
              <a:rPr lang="el-GR" dirty="0" err="1"/>
              <a:t>χάριν</a:t>
            </a:r>
            <a:r>
              <a:rPr lang="el-GR" dirty="0"/>
              <a:t> </a:t>
            </a:r>
            <a:r>
              <a:rPr lang="el-GR" dirty="0" err="1"/>
              <a:t>τῶν</a:t>
            </a:r>
            <a:r>
              <a:rPr lang="el-GR" dirty="0"/>
              <a:t> </a:t>
            </a:r>
            <a:r>
              <a:rPr lang="el-GR" dirty="0" err="1"/>
              <a:t>γεγονότων</a:t>
            </a:r>
            <a:r>
              <a:rPr lang="el-GR" dirty="0"/>
              <a:t>, </a:t>
            </a:r>
            <a:r>
              <a:rPr lang="el-GR" dirty="0" err="1"/>
              <a:t>τῷ</a:t>
            </a:r>
            <a:r>
              <a:rPr lang="el-GR" dirty="0"/>
              <a:t> </a:t>
            </a:r>
            <a:r>
              <a:rPr lang="el-GR" dirty="0" err="1"/>
              <a:t>δὲ</a:t>
            </a:r>
            <a:r>
              <a:rPr lang="el-GR" dirty="0"/>
              <a:t> </a:t>
            </a:r>
            <a:r>
              <a:rPr lang="el-GR" dirty="0" err="1"/>
              <a:t>ὅπως</a:t>
            </a:r>
            <a:r>
              <a:rPr lang="el-GR" dirty="0"/>
              <a:t> </a:t>
            </a:r>
            <a:r>
              <a:rPr lang="el-GR" dirty="0" err="1"/>
              <a:t>νέος</a:t>
            </a:r>
            <a:r>
              <a:rPr lang="el-GR" dirty="0"/>
              <a:t> </a:t>
            </a:r>
            <a:r>
              <a:rPr lang="el-GR" dirty="0" err="1"/>
              <a:t>ἅμα</a:t>
            </a:r>
            <a:r>
              <a:rPr lang="el-GR" dirty="0"/>
              <a:t> </a:t>
            </a:r>
            <a:r>
              <a:rPr lang="el-GR" dirty="0" err="1"/>
              <a:t>καὶ</a:t>
            </a:r>
            <a:r>
              <a:rPr lang="el-GR" dirty="0"/>
              <a:t> </a:t>
            </a:r>
            <a:r>
              <a:rPr lang="el-GR" dirty="0" err="1"/>
              <a:t>παλαιὸς</a:t>
            </a:r>
            <a:r>
              <a:rPr lang="el-GR" dirty="0"/>
              <a:t> ᾖ </a:t>
            </a:r>
            <a:r>
              <a:rPr lang="el-GR" dirty="0" err="1"/>
              <a:t>διὰ</a:t>
            </a:r>
            <a:r>
              <a:rPr lang="el-GR" dirty="0"/>
              <a:t> </a:t>
            </a:r>
            <a:r>
              <a:rPr lang="el-GR" dirty="0" err="1"/>
              <a:t>τὴν</a:t>
            </a:r>
            <a:r>
              <a:rPr lang="el-GR" dirty="0"/>
              <a:t> </a:t>
            </a:r>
            <a:r>
              <a:rPr lang="el-GR" dirty="0" err="1"/>
              <a:t>ἀφοβίαν</a:t>
            </a:r>
            <a:r>
              <a:rPr lang="el-GR" dirty="0"/>
              <a:t> </a:t>
            </a:r>
            <a:r>
              <a:rPr lang="el-GR" dirty="0" err="1"/>
              <a:t>τῶν</a:t>
            </a:r>
            <a:r>
              <a:rPr lang="el-GR" dirty="0"/>
              <a:t> </a:t>
            </a:r>
            <a:r>
              <a:rPr lang="el-GR" dirty="0" err="1" smtClean="0"/>
              <a:t>μελλόντων</a:t>
            </a:r>
            <a:r>
              <a:rPr lang="el-GR" dirty="0"/>
              <a:t>.</a:t>
            </a:r>
            <a:endParaRPr lang="el-GR" dirty="0" smtClean="0"/>
          </a:p>
          <a:p>
            <a:pPr>
              <a:lnSpc>
                <a:spcPct val="150000"/>
              </a:lnSpc>
            </a:pPr>
            <a:endParaRPr lang="el-GR" dirty="0" smtClean="0"/>
          </a:p>
          <a:p>
            <a:pPr>
              <a:lnSpc>
                <a:spcPct val="150000"/>
              </a:lnSpc>
            </a:pPr>
            <a:endParaRPr lang="el-GR" dirty="0"/>
          </a:p>
          <a:p>
            <a:pPr lvl="1">
              <a:lnSpc>
                <a:spcPct val="150000"/>
              </a:lnSpc>
              <a:buFont typeface="+mj-lt"/>
              <a:buAutoNum type="arabicPeriod"/>
            </a:pPr>
            <a:r>
              <a:rPr lang="el-GR" sz="1800" dirty="0" smtClean="0"/>
              <a:t>Τι κερδίζουν οι ηλικιωμένοι φιλοσοφώντας;</a:t>
            </a:r>
          </a:p>
          <a:p>
            <a:pPr lvl="1">
              <a:lnSpc>
                <a:spcPct val="150000"/>
              </a:lnSpc>
              <a:buFont typeface="+mj-lt"/>
              <a:buAutoNum type="arabicPeriod"/>
            </a:pPr>
            <a:r>
              <a:rPr lang="el-GR" sz="1800" dirty="0" smtClean="0"/>
              <a:t>Τι κερδίζουν οι νέοι φιλοσοφώντας;</a:t>
            </a:r>
            <a:endParaRPr lang="el-GR" sz="1800" dirty="0"/>
          </a:p>
        </p:txBody>
      </p:sp>
    </p:spTree>
    <p:extLst>
      <p:ext uri="{BB962C8B-B14F-4D97-AF65-F5344CB8AC3E}">
        <p14:creationId xmlns:p14="http://schemas.microsoft.com/office/powerpoint/2010/main" val="3346159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914400"/>
          </a:xfrm>
        </p:spPr>
        <p:txBody>
          <a:bodyPr/>
          <a:lstStyle/>
          <a:p>
            <a:r>
              <a:rPr lang="el-GR" dirty="0" smtClean="0"/>
              <a:t>Δ. Η αξία της ευτυχίας.</a:t>
            </a:r>
            <a:endParaRPr lang="el-GR" dirty="0"/>
          </a:p>
        </p:txBody>
      </p:sp>
      <p:sp>
        <p:nvSpPr>
          <p:cNvPr id="3" name="Θέση περιεχομένου 2"/>
          <p:cNvSpPr>
            <a:spLocks noGrp="1"/>
          </p:cNvSpPr>
          <p:nvPr>
            <p:ph idx="1"/>
          </p:nvPr>
        </p:nvSpPr>
        <p:spPr>
          <a:xfrm>
            <a:off x="677334" y="1628503"/>
            <a:ext cx="8596668" cy="4412859"/>
          </a:xfrm>
        </p:spPr>
        <p:txBody>
          <a:bodyPr numCol="2"/>
          <a:lstStyle/>
          <a:p>
            <a:pPr>
              <a:lnSpc>
                <a:spcPct val="150000"/>
              </a:lnSpc>
            </a:pPr>
            <a:r>
              <a:rPr lang="el-GR" dirty="0" err="1"/>
              <a:t>Μελετᾶν</a:t>
            </a:r>
            <a:r>
              <a:rPr lang="el-GR" dirty="0"/>
              <a:t> </a:t>
            </a:r>
            <a:r>
              <a:rPr lang="el-GR" dirty="0" err="1"/>
              <a:t>οὖν</a:t>
            </a:r>
            <a:r>
              <a:rPr lang="el-GR" dirty="0"/>
              <a:t> </a:t>
            </a:r>
            <a:r>
              <a:rPr lang="el-GR" dirty="0" err="1"/>
              <a:t>χρὴ</a:t>
            </a:r>
            <a:r>
              <a:rPr lang="el-GR" dirty="0"/>
              <a:t> </a:t>
            </a:r>
            <a:r>
              <a:rPr lang="el-GR" dirty="0" err="1"/>
              <a:t>τὰ</a:t>
            </a:r>
            <a:r>
              <a:rPr lang="el-GR" dirty="0"/>
              <a:t> </a:t>
            </a:r>
            <a:r>
              <a:rPr lang="el-GR" dirty="0" err="1"/>
              <a:t>ποιοῦντα</a:t>
            </a:r>
            <a:r>
              <a:rPr lang="el-GR" dirty="0"/>
              <a:t> </a:t>
            </a:r>
            <a:r>
              <a:rPr lang="el-GR" dirty="0" err="1"/>
              <a:t>τὴν</a:t>
            </a:r>
            <a:r>
              <a:rPr lang="el-GR" dirty="0"/>
              <a:t> </a:t>
            </a:r>
            <a:r>
              <a:rPr lang="el-GR" dirty="0" err="1"/>
              <a:t>εὐδαιμονίαν</a:t>
            </a:r>
            <a:r>
              <a:rPr lang="el-GR" dirty="0"/>
              <a:t>, </a:t>
            </a:r>
            <a:r>
              <a:rPr lang="el-GR" dirty="0" err="1"/>
              <a:t>εἴπερ</a:t>
            </a:r>
            <a:r>
              <a:rPr lang="el-GR" dirty="0"/>
              <a:t> </a:t>
            </a:r>
            <a:r>
              <a:rPr lang="el-GR" dirty="0" err="1"/>
              <a:t>παρούσης</a:t>
            </a:r>
            <a:r>
              <a:rPr lang="el-GR" dirty="0"/>
              <a:t> </a:t>
            </a:r>
            <a:r>
              <a:rPr lang="el-GR" dirty="0" err="1"/>
              <a:t>μὲν</a:t>
            </a:r>
            <a:r>
              <a:rPr lang="el-GR" dirty="0"/>
              <a:t> </a:t>
            </a:r>
            <a:r>
              <a:rPr lang="el-GR" dirty="0" err="1"/>
              <a:t>αὐτῆς</a:t>
            </a:r>
            <a:r>
              <a:rPr lang="el-GR" dirty="0"/>
              <a:t> </a:t>
            </a:r>
            <a:r>
              <a:rPr lang="el-GR" dirty="0" err="1"/>
              <a:t>πάντα</a:t>
            </a:r>
            <a:r>
              <a:rPr lang="el-GR" dirty="0"/>
              <a:t> </a:t>
            </a:r>
            <a:r>
              <a:rPr lang="el-GR" dirty="0" err="1"/>
              <a:t>ἔχομεν</a:t>
            </a:r>
            <a:r>
              <a:rPr lang="el-GR" dirty="0"/>
              <a:t>, </a:t>
            </a:r>
            <a:r>
              <a:rPr lang="el-GR" dirty="0" err="1"/>
              <a:t>ἀπούσης</a:t>
            </a:r>
            <a:r>
              <a:rPr lang="el-GR" dirty="0"/>
              <a:t> </a:t>
            </a:r>
            <a:r>
              <a:rPr lang="el-GR" dirty="0" err="1"/>
              <a:t>δὲ</a:t>
            </a:r>
            <a:r>
              <a:rPr lang="el-GR" dirty="0"/>
              <a:t> </a:t>
            </a:r>
            <a:r>
              <a:rPr lang="el-GR" dirty="0" err="1"/>
              <a:t>πάντα</a:t>
            </a:r>
            <a:r>
              <a:rPr lang="el-GR" dirty="0"/>
              <a:t> </a:t>
            </a:r>
            <a:r>
              <a:rPr lang="el-GR" dirty="0" err="1"/>
              <a:t>πράττομεν</a:t>
            </a:r>
            <a:r>
              <a:rPr lang="el-GR" dirty="0"/>
              <a:t> </a:t>
            </a:r>
            <a:r>
              <a:rPr lang="el-GR" dirty="0" err="1"/>
              <a:t>εἰς</a:t>
            </a:r>
            <a:r>
              <a:rPr lang="el-GR" dirty="0"/>
              <a:t> </a:t>
            </a:r>
            <a:r>
              <a:rPr lang="el-GR" dirty="0" err="1"/>
              <a:t>τὸ</a:t>
            </a:r>
            <a:r>
              <a:rPr lang="el-GR" dirty="0"/>
              <a:t> </a:t>
            </a:r>
            <a:r>
              <a:rPr lang="el-GR" dirty="0" err="1"/>
              <a:t>ταύτην</a:t>
            </a:r>
            <a:r>
              <a:rPr lang="el-GR" dirty="0"/>
              <a:t> </a:t>
            </a:r>
            <a:r>
              <a:rPr lang="el-GR" dirty="0" err="1"/>
              <a:t>ἔχειν</a:t>
            </a:r>
            <a:r>
              <a:rPr lang="el-GR" dirty="0" smtClean="0"/>
              <a:t>.</a:t>
            </a:r>
          </a:p>
          <a:p>
            <a:pPr>
              <a:lnSpc>
                <a:spcPct val="150000"/>
              </a:lnSpc>
            </a:pPr>
            <a:endParaRPr lang="el-GR" dirty="0"/>
          </a:p>
          <a:p>
            <a:pPr>
              <a:lnSpc>
                <a:spcPct val="150000"/>
              </a:lnSpc>
            </a:pPr>
            <a:endParaRPr lang="el-GR" dirty="0" smtClean="0"/>
          </a:p>
          <a:p>
            <a:pPr>
              <a:lnSpc>
                <a:spcPct val="150000"/>
              </a:lnSpc>
            </a:pPr>
            <a:endParaRPr lang="el-GR" dirty="0"/>
          </a:p>
          <a:p>
            <a:pPr>
              <a:lnSpc>
                <a:spcPct val="150000"/>
              </a:lnSpc>
            </a:pPr>
            <a:endParaRPr lang="el-GR" dirty="0" smtClean="0"/>
          </a:p>
          <a:p>
            <a:pPr lvl="1">
              <a:lnSpc>
                <a:spcPct val="150000"/>
              </a:lnSpc>
              <a:buFont typeface="+mj-lt"/>
              <a:buAutoNum type="arabicPeriod"/>
            </a:pPr>
            <a:r>
              <a:rPr lang="el-GR" sz="1800" dirty="0" smtClean="0"/>
              <a:t>Γιατί είναι απαραίτητο να στοχάζεται ο άνθρωπος σχετικά με όσα φέρνουν την ευτυχία;</a:t>
            </a:r>
            <a:endParaRPr lang="el-GR" sz="1800" dirty="0"/>
          </a:p>
          <a:p>
            <a:endParaRPr lang="el-GR" dirty="0"/>
          </a:p>
        </p:txBody>
      </p:sp>
    </p:spTree>
    <p:extLst>
      <p:ext uri="{BB962C8B-B14F-4D97-AF65-F5344CB8AC3E}">
        <p14:creationId xmlns:p14="http://schemas.microsoft.com/office/powerpoint/2010/main" val="89715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09303" y="348344"/>
            <a:ext cx="9178833" cy="879566"/>
          </a:xfrm>
        </p:spPr>
        <p:txBody>
          <a:bodyPr>
            <a:noAutofit/>
          </a:bodyPr>
          <a:lstStyle/>
          <a:p>
            <a:r>
              <a:rPr lang="el-GR" sz="1400" dirty="0" smtClean="0"/>
              <a:t>Παράλληλο 1</a:t>
            </a:r>
            <a:r>
              <a:rPr lang="el-GR" sz="1400" baseline="30000" dirty="0" smtClean="0"/>
              <a:t>ο</a:t>
            </a:r>
            <a:r>
              <a:rPr lang="el-GR" sz="1400" dirty="0" smtClean="0"/>
              <a:t>: </a:t>
            </a:r>
            <a:br>
              <a:rPr lang="el-GR" sz="1400" dirty="0" smtClean="0"/>
            </a:br>
            <a:r>
              <a:rPr lang="el-GR" sz="1400" dirty="0" smtClean="0"/>
              <a:t>Ο </a:t>
            </a:r>
            <a:r>
              <a:rPr lang="el-GR" sz="1400" dirty="0"/>
              <a:t>Επίκουρος στην επιστολή του προτρέπει όλους προς τη φιλοσοφία, καθώς θεωρεί ότι αυτή οδηγεί στην ευδαιμονία. Ποιες απόψεις για την κατάκτηση της ευδαιμονίας εκφράζει ο συγγραφέας του παρακάτω κειμένου;</a:t>
            </a:r>
          </a:p>
        </p:txBody>
      </p:sp>
      <p:sp>
        <p:nvSpPr>
          <p:cNvPr id="3" name="Θέση περιεχομένου 2"/>
          <p:cNvSpPr>
            <a:spLocks noGrp="1"/>
          </p:cNvSpPr>
          <p:nvPr>
            <p:ph idx="1"/>
          </p:nvPr>
        </p:nvSpPr>
        <p:spPr>
          <a:xfrm>
            <a:off x="409304" y="1227910"/>
            <a:ext cx="8961120" cy="5468981"/>
          </a:xfrm>
        </p:spPr>
        <p:txBody>
          <a:bodyPr>
            <a:normAutofit/>
          </a:bodyPr>
          <a:lstStyle/>
          <a:p>
            <a:pPr marL="0" indent="0">
              <a:lnSpc>
                <a:spcPct val="150000"/>
              </a:lnSpc>
              <a:buNone/>
            </a:pPr>
            <a:r>
              <a:rPr lang="el-GR" sz="1200" dirty="0"/>
              <a:t>Ο Βίκτωρ </a:t>
            </a:r>
            <a:r>
              <a:rPr lang="el-GR" sz="1200" dirty="0" err="1"/>
              <a:t>Φρανκλ</a:t>
            </a:r>
            <a:r>
              <a:rPr lang="el-GR" sz="1200" dirty="0"/>
              <a:t>, ζώντας την τραγική εμπειρία του ναζιστικού στρατοπέδου Άουσβιτς κατά τον Β’ Παγκόσμιο Πόλεμο, γράφει το παρακάτω κείμενο.</a:t>
            </a:r>
          </a:p>
          <a:p>
            <a:pPr marL="0" indent="0">
              <a:lnSpc>
                <a:spcPct val="150000"/>
              </a:lnSpc>
              <a:buNone/>
            </a:pPr>
            <a:r>
              <a:rPr lang="el-GR" sz="1200" dirty="0"/>
              <a:t>… περπατούσαμε με δυσκολία στο σκοτάδι πάνω σε πέτρες και λακκούβες, σε έναν δρόμο που οδηγούσε στο στρατόπεδο. Οι φρουροί φωνάζανε και μας χτυπάγανε με τα κοντάκια των όπλων τους. Όσοι δεν μπορούσαν να περπατήσουν στηρίζονταν στους ώμους των διπλανών τους. Δεν αρθρώναμε λέξη. Ο παγωμένος αέρας δεν προσφέρονταν για κουβέντες. Προστατεύοντας το στόμα του πίσω από τον ανασηκωμένο γιακά του, ο διπλανός μου μου είπε ξαφνικά: αν οι γυναίκες μας μιας έβλεπαν τώρα! Ελπίζω αυτές τουλάχιστον να είναι καλύτερα και να μην περνάνε αυτά που περνάμε εμείς.. Αυτή η φράση με έκανε να σκεφτώ και τη δική μου σύζυγο. Και καθώς παραπατούσαμε για μίλια, γλιστρώντας στους παγετούς, υποστηρίζοντας ο ένας τον άλλο, σηκώνοντας ο ένας τον άλλο και προχωρώντας, δεν είπαμε τίποτα, αλλά και οι δυο ξέραμε: ο καθένας μας σκέφτονταν την γυναίκα του. Που και που κοίταζα τον ουρανό, όπου τα αστέρια σβήνανε και το χρώμα της ανατολής άρχιζε να φωτίζει πίσω από το σύννεφα. Αλλά το μυαλό μου ήταν κολλημένο στην εικόνα της γυναίκας μου, που την φανταζόμουνα με μια απόκοσμη ακρίβεια. Την άκουγα να μου μιλάει, την είδα να μου χαμογελάει με μια ειλικρινή και ενθαρρυντική όψη. Πραγματική ή οπτασία, η όψη της ήταν πιο φωτεινή από τον ήλιο που άρχισε να ανατέλλει.. Τότε μια σκέψη με καθήλωσε: για πρώτη φορά στη ζωή μου είδα την αλήθεια όπως αποδίδεται από τόσους ποιητές και διακηρύσσεται από τόσους διανοητές. Η αλήθεια ότι η αγάπη είναι ο μέγιστος σκοπός ενός ανθρώπου. Και τότε κατανόησα το μυστικό: η λύτρωση του ανθρώπου είναι μέσω της αγάπης και στην αγάπη. Κατάλαβα πως ένας άνθρωπος που δεν του έμεινε τίποτα στον κόσμο, μπορεί να είναι ευδαίμονας για μια στιγμή, σκεπτόμενος ένα αγαπημένο του πρόσωπο. Σε μια κατάσταση έσχατης απόγνωσης, όταν ένας άνθρωπος το μόνο που μπορεί να καταφέρει είναι να αντέξει τις δοκιμασίες του με έναν έντιμο τρόπο, μπορεί σε αυτή την κατάσταση να </a:t>
            </a:r>
            <a:r>
              <a:rPr lang="el-GR" sz="1200" dirty="0" err="1" smtClean="0"/>
              <a:t>αυτοεκπληρωθεί</a:t>
            </a:r>
            <a:r>
              <a:rPr lang="el-GR" sz="1200" dirty="0" smtClean="0"/>
              <a:t> </a:t>
            </a:r>
            <a:r>
              <a:rPr lang="el-GR" sz="1200" dirty="0"/>
              <a:t>ως άνθρωπος, μέσω της σκέψης και της νοερής εικόνας ενός αγαπημένου προσώπου.</a:t>
            </a:r>
          </a:p>
        </p:txBody>
      </p:sp>
    </p:spTree>
    <p:extLst>
      <p:ext uri="{BB962C8B-B14F-4D97-AF65-F5344CB8AC3E}">
        <p14:creationId xmlns:p14="http://schemas.microsoft.com/office/powerpoint/2010/main" val="2438210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801189"/>
          </a:xfrm>
        </p:spPr>
        <p:txBody>
          <a:bodyPr>
            <a:normAutofit/>
          </a:bodyPr>
          <a:lstStyle/>
          <a:p>
            <a:r>
              <a:rPr lang="el-GR" sz="1400" dirty="0" smtClean="0"/>
              <a:t>Παράλληλο 2</a:t>
            </a:r>
            <a:r>
              <a:rPr lang="el-GR" sz="1400" baseline="30000" dirty="0" smtClean="0"/>
              <a:t>ο</a:t>
            </a:r>
            <a:r>
              <a:rPr lang="el-GR" sz="1400" dirty="0" smtClean="0"/>
              <a:t>: Επίκουρος, Επιστολή προς </a:t>
            </a:r>
            <a:r>
              <a:rPr lang="el-GR" sz="1400" dirty="0" err="1" smtClean="0"/>
              <a:t>Μενοικέαν</a:t>
            </a:r>
            <a:r>
              <a:rPr lang="el-GR" sz="1400" dirty="0" smtClean="0"/>
              <a:t>, 127-129</a:t>
            </a:r>
            <a:br>
              <a:rPr lang="el-GR" sz="1400" dirty="0" smtClean="0"/>
            </a:br>
            <a:r>
              <a:rPr lang="el-GR" sz="1400" dirty="0" smtClean="0"/>
              <a:t>Αφού μελετήσετε το παρακάτω κείμενο και αξιοποιώντας στοιχεία από το κείμενο αναφοράς, να εξηγήσετε σε τι ακριβώς θα χρησιμεύσει η φιλοσοφία στον </a:t>
            </a:r>
            <a:r>
              <a:rPr lang="el-GR" sz="1400" dirty="0" err="1" smtClean="0"/>
              <a:t>Μενοικέα</a:t>
            </a:r>
            <a:r>
              <a:rPr lang="el-GR" sz="1400" dirty="0" smtClean="0"/>
              <a:t>.</a:t>
            </a:r>
            <a:endParaRPr lang="el-GR" sz="1400" dirty="0"/>
          </a:p>
        </p:txBody>
      </p:sp>
      <p:sp>
        <p:nvSpPr>
          <p:cNvPr id="3" name="Θέση περιεχομένου 2"/>
          <p:cNvSpPr>
            <a:spLocks noGrp="1"/>
          </p:cNvSpPr>
          <p:nvPr>
            <p:ph idx="1"/>
          </p:nvPr>
        </p:nvSpPr>
        <p:spPr>
          <a:xfrm>
            <a:off x="677334" y="1506583"/>
            <a:ext cx="8596668" cy="4937760"/>
          </a:xfrm>
        </p:spPr>
        <p:txBody>
          <a:bodyPr>
            <a:noAutofit/>
          </a:bodyPr>
          <a:lstStyle/>
          <a:p>
            <a:pPr marL="0" indent="0">
              <a:lnSpc>
                <a:spcPct val="150000"/>
              </a:lnSpc>
              <a:buNone/>
            </a:pPr>
            <a:r>
              <a:rPr lang="el-GR" sz="1700" dirty="0"/>
              <a:t>Ας αναλογιστούμε ότι από τις επιθυμίες άλλες είναι φυσικές κι άλλες χωρίς </a:t>
            </a:r>
            <a:r>
              <a:rPr lang="el-GR" sz="1700" dirty="0" smtClean="0"/>
              <a:t>ουσία, </a:t>
            </a:r>
            <a:r>
              <a:rPr lang="el-GR" sz="1700" dirty="0"/>
              <a:t>και ότι από τις φυσικές επιθυμίες άλλες είναι αναγκαίες κι άλλες απλώς φυσικές· από τις αναγκαίες, τέλος, επιθυμίες άλλες είναι αναγκαίες για την ευδαιμονία, άλλες για την αποφυγή σωματικών ενοχλήσεων και άλλες για την ίδια τη </a:t>
            </a:r>
            <a:r>
              <a:rPr lang="el-GR" sz="1700" dirty="0" smtClean="0"/>
              <a:t>ζωή. </a:t>
            </a:r>
            <a:r>
              <a:rPr lang="el-GR" sz="1700" dirty="0"/>
              <a:t>Η σωστή θεώρηση αυτών των </a:t>
            </a:r>
            <a:r>
              <a:rPr lang="el-GR" sz="1700" dirty="0" smtClean="0"/>
              <a:t>πραγμάτων ξέρει </a:t>
            </a:r>
            <a:r>
              <a:rPr lang="el-GR" sz="1700" dirty="0"/>
              <a:t>να ανάγει καθετί που επιλέγουμε και καθετί που αποφεύγουμε στην υγεία του σώματος και την ηρεμία της ψυχής, αφού σε τούτο συνίσταται ο σκοπός της ευτυχισμένης ζωής. Για χάρη αυτού του στόχου κάνουμε ό,τι κάνουμε: για να μην αισθανόμαστε πόνο και να μη μας κυριεύει ο φόβος […] Την </a:t>
            </a:r>
            <a:r>
              <a:rPr lang="el-GR" sz="1700" dirty="0" smtClean="0"/>
              <a:t>ηδονή, </a:t>
            </a:r>
            <a:r>
              <a:rPr lang="el-GR" sz="1700" dirty="0"/>
              <a:t>βλέπεις, τη χρειαζόμαστε, όταν η στέρησή της μας προξενεί πόνο· όταν δεν αισθανόμαστε πόνο, δε χρειαζόμαστε πια την ηδονή. Και για τούτο η ηδονή είναι αρχή και τέλος της ευτυχισμένης </a:t>
            </a:r>
            <a:r>
              <a:rPr lang="el-GR" sz="1700" dirty="0" smtClean="0"/>
              <a:t>ζωής. </a:t>
            </a:r>
            <a:r>
              <a:rPr lang="el-GR" sz="1700" dirty="0"/>
              <a:t>Γιατί έχουμε διαγνώσει ότι είναι το πρώτο και σύμφυτο αγαθό μέσα </a:t>
            </a:r>
            <a:r>
              <a:rPr lang="el-GR" sz="1700" dirty="0" smtClean="0"/>
              <a:t>μας.</a:t>
            </a:r>
            <a:endParaRPr lang="el-GR" sz="1700" dirty="0"/>
          </a:p>
        </p:txBody>
      </p:sp>
    </p:spTree>
    <p:extLst>
      <p:ext uri="{BB962C8B-B14F-4D97-AF65-F5344CB8AC3E}">
        <p14:creationId xmlns:p14="http://schemas.microsoft.com/office/powerpoint/2010/main" val="3524970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000" dirty="0"/>
              <a:t>Λεξιλογική άσκηση</a:t>
            </a:r>
            <a:br>
              <a:rPr lang="el-GR" sz="2000" dirty="0"/>
            </a:br>
            <a:r>
              <a:rPr lang="el-GR" sz="2000" dirty="0"/>
              <a:t/>
            </a:r>
            <a:br>
              <a:rPr lang="el-GR" sz="2000" dirty="0"/>
            </a:br>
            <a:r>
              <a:rPr lang="el-GR" sz="2000" dirty="0"/>
              <a:t>Να επισημάνετε τους λεκτικούς τύπους του κειμένου αναφοράς με τους οποίους συγγενεύουν ετυμολογικά οι παρακάτω λέξεις:</a:t>
            </a:r>
          </a:p>
        </p:txBody>
      </p:sp>
      <p:sp>
        <p:nvSpPr>
          <p:cNvPr id="3" name="Θέση περιεχομένου 2"/>
          <p:cNvSpPr>
            <a:spLocks noGrp="1"/>
          </p:cNvSpPr>
          <p:nvPr>
            <p:ph idx="1"/>
          </p:nvPr>
        </p:nvSpPr>
        <p:spPr>
          <a:xfrm>
            <a:off x="677334" y="2160589"/>
            <a:ext cx="8596668" cy="4074748"/>
          </a:xfrm>
        </p:spPr>
        <p:txBody>
          <a:bodyPr/>
          <a:lstStyle/>
          <a:p>
            <a:pPr lvl="1"/>
            <a:r>
              <a:rPr lang="el-GR" sz="1800" dirty="0" smtClean="0"/>
              <a:t>ανωριμότητα</a:t>
            </a:r>
          </a:p>
          <a:p>
            <a:pPr lvl="1"/>
            <a:r>
              <a:rPr lang="el-GR" sz="1800" dirty="0" smtClean="0"/>
              <a:t>σύμπραξη</a:t>
            </a:r>
          </a:p>
          <a:p>
            <a:pPr lvl="1"/>
            <a:r>
              <a:rPr lang="el-GR" sz="1800" dirty="0" smtClean="0"/>
              <a:t>συνέλευση</a:t>
            </a:r>
          </a:p>
          <a:p>
            <a:pPr lvl="1"/>
            <a:r>
              <a:rPr lang="el-GR" sz="1800" dirty="0" smtClean="0"/>
              <a:t>παλαιογραφία</a:t>
            </a:r>
          </a:p>
          <a:p>
            <a:pPr lvl="1"/>
            <a:r>
              <a:rPr lang="el-GR" sz="1800" dirty="0" smtClean="0"/>
              <a:t>ασχημάτιστος</a:t>
            </a:r>
          </a:p>
          <a:p>
            <a:pPr lvl="1"/>
            <a:r>
              <a:rPr lang="el-GR" sz="1800" dirty="0" smtClean="0"/>
              <a:t>παραλογισμός</a:t>
            </a:r>
          </a:p>
          <a:p>
            <a:pPr lvl="1"/>
            <a:r>
              <a:rPr lang="el-GR" sz="1800" dirty="0" smtClean="0"/>
              <a:t>ανθυγιεινός </a:t>
            </a:r>
          </a:p>
          <a:p>
            <a:pPr lvl="1"/>
            <a:r>
              <a:rPr lang="el-GR" sz="1800" dirty="0" smtClean="0"/>
              <a:t>νεωτερισμός</a:t>
            </a:r>
          </a:p>
          <a:p>
            <a:pPr lvl="1"/>
            <a:r>
              <a:rPr lang="el-GR" sz="1800" dirty="0" smtClean="0"/>
              <a:t>απουσία</a:t>
            </a:r>
          </a:p>
          <a:p>
            <a:pPr lvl="1"/>
            <a:r>
              <a:rPr lang="el-GR" sz="1800" dirty="0" smtClean="0"/>
              <a:t>προσποίηση</a:t>
            </a:r>
          </a:p>
          <a:p>
            <a:endParaRPr lang="el-GR" dirty="0" smtClean="0"/>
          </a:p>
          <a:p>
            <a:endParaRPr lang="el-GR" dirty="0" smtClean="0"/>
          </a:p>
          <a:p>
            <a:endParaRPr lang="el-GR" dirty="0"/>
          </a:p>
        </p:txBody>
      </p:sp>
    </p:spTree>
    <p:extLst>
      <p:ext uri="{BB962C8B-B14F-4D97-AF65-F5344CB8AC3E}">
        <p14:creationId xmlns:p14="http://schemas.microsoft.com/office/powerpoint/2010/main" val="2736774565"/>
      </p:ext>
    </p:extLst>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86</TotalTime>
  <Words>906</Words>
  <Application>Microsoft Office PowerPoint</Application>
  <PresentationFormat>Ευρεία οθόνη</PresentationFormat>
  <Paragraphs>50</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Trebuchet MS</vt:lpstr>
      <vt:lpstr>Wingdings 3</vt:lpstr>
      <vt:lpstr>Όψη</vt:lpstr>
      <vt:lpstr>Διδακτική Ενότητα 3η: Η φιλοσοφία ως προϋπόθεση για την ευδαιμονία  Επίκουρος, Επιστολή στον Μενοικέα, 122</vt:lpstr>
      <vt:lpstr>Α. Η φιλοσοφία δεν έχει ηλικιακά όρια.</vt:lpstr>
      <vt:lpstr>Β. Η άρνηση της φιλοσοφίας σημαίνει άρνηση της ευτυχίας.</vt:lpstr>
      <vt:lpstr>Γ. Η προσφορά της φιλοσοφίας για κάθε ηλικιακή κατηγορία.</vt:lpstr>
      <vt:lpstr>Δ. Η αξία της ευτυχίας.</vt:lpstr>
      <vt:lpstr>Παράλληλο 1ο:  Ο Επίκουρος στην επιστολή του προτρέπει όλους προς τη φιλοσοφία, καθώς θεωρεί ότι αυτή οδηγεί στην ευδαιμονία. Ποιες απόψεις για την κατάκτηση της ευδαιμονίας εκφράζει ο συγγραφέας του παρακάτω κειμένου;</vt:lpstr>
      <vt:lpstr>Παράλληλο 2ο: Επίκουρος, Επιστολή προς Μενοικέαν, 127-129 Αφού μελετήσετε το παρακάτω κείμενο και αξιοποιώντας στοιχεία από το κείμενο αναφοράς, να εξηγήσετε σε τι ακριβώς θα χρησιμεύσει η φιλοσοφία στον Μενοικέα.</vt:lpstr>
      <vt:lpstr>Λεξιλογική άσκηση  Να επισημάνετε τους λεκτικούς τύπους του κειμένου αναφοράς με τους οποίους συγγενεύουν ετυμολογικά οι παρακάτω λέξεις: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Διδακτική Ενότητα 3η: Η φιλοσοφία ως προϋπόθεση για την ευδαιμονία  Επίκουρος, Επιστολή στον Μενοικέα, 122</dc:title>
  <dc:creator>Yioula Politi</dc:creator>
  <cp:lastModifiedBy>Yioula Politi</cp:lastModifiedBy>
  <cp:revision>10</cp:revision>
  <dcterms:created xsi:type="dcterms:W3CDTF">2020-05-17T18:37:40Z</dcterms:created>
  <dcterms:modified xsi:type="dcterms:W3CDTF">2020-05-17T20:04:10Z</dcterms:modified>
</cp:coreProperties>
</file>